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 id="2147483907" r:id="rId8"/>
    <p:sldMasterId id="2147483940" r:id="rId9"/>
    <p:sldMasterId id="2147483952" r:id="rId10"/>
  </p:sldMasterIdLst>
  <p:notesMasterIdLst>
    <p:notesMasterId r:id="rId108"/>
  </p:notesMasterIdLst>
  <p:handoutMasterIdLst>
    <p:handoutMasterId r:id="rId109"/>
  </p:handoutMasterIdLst>
  <p:sldIdLst>
    <p:sldId id="919" r:id="rId11"/>
    <p:sldId id="1096" r:id="rId12"/>
    <p:sldId id="1099" r:id="rId13"/>
    <p:sldId id="1095" r:id="rId14"/>
    <p:sldId id="1038" r:id="rId15"/>
    <p:sldId id="1128" r:id="rId16"/>
    <p:sldId id="1028" r:id="rId17"/>
    <p:sldId id="1044" r:id="rId18"/>
    <p:sldId id="1045" r:id="rId19"/>
    <p:sldId id="1046" r:id="rId20"/>
    <p:sldId id="1129" r:id="rId21"/>
    <p:sldId id="1047" r:id="rId22"/>
    <p:sldId id="1122" r:id="rId23"/>
    <p:sldId id="1150" r:id="rId24"/>
    <p:sldId id="1002" r:id="rId25"/>
    <p:sldId id="1004" r:id="rId26"/>
    <p:sldId id="1176" r:id="rId27"/>
    <p:sldId id="1203" r:id="rId28"/>
    <p:sldId id="1207" r:id="rId29"/>
    <p:sldId id="1206" r:id="rId30"/>
    <p:sldId id="1213" r:id="rId31"/>
    <p:sldId id="1209" r:id="rId32"/>
    <p:sldId id="1210" r:id="rId33"/>
    <p:sldId id="1212" r:id="rId34"/>
    <p:sldId id="1005" r:id="rId35"/>
    <p:sldId id="1048" r:id="rId36"/>
    <p:sldId id="1130" r:id="rId37"/>
    <p:sldId id="1051" r:id="rId38"/>
    <p:sldId id="1052" r:id="rId39"/>
    <p:sldId id="1127" r:id="rId40"/>
    <p:sldId id="1126" r:id="rId41"/>
    <p:sldId id="1087" r:id="rId42"/>
    <p:sldId id="1050" r:id="rId43"/>
    <p:sldId id="1134" r:id="rId44"/>
    <p:sldId id="1135" r:id="rId45"/>
    <p:sldId id="1136" r:id="rId46"/>
    <p:sldId id="1138" r:id="rId47"/>
    <p:sldId id="1137" r:id="rId48"/>
    <p:sldId id="1204" r:id="rId49"/>
    <p:sldId id="1098" r:id="rId50"/>
    <p:sldId id="1088" r:id="rId51"/>
    <p:sldId id="1055" r:id="rId52"/>
    <p:sldId id="1056" r:id="rId53"/>
    <p:sldId id="1058" r:id="rId54"/>
    <p:sldId id="1059" r:id="rId55"/>
    <p:sldId id="1060" r:id="rId56"/>
    <p:sldId id="1061" r:id="rId57"/>
    <p:sldId id="1062" r:id="rId58"/>
    <p:sldId id="1069" r:id="rId59"/>
    <p:sldId id="1070" r:id="rId60"/>
    <p:sldId id="1139" r:id="rId61"/>
    <p:sldId id="1140" r:id="rId62"/>
    <p:sldId id="1081" r:id="rId63"/>
    <p:sldId id="1074" r:id="rId64"/>
    <p:sldId id="1075" r:id="rId65"/>
    <p:sldId id="1083" r:id="rId66"/>
    <p:sldId id="1085" r:id="rId67"/>
    <p:sldId id="1110" r:id="rId68"/>
    <p:sldId id="1141" r:id="rId69"/>
    <p:sldId id="1144" r:id="rId70"/>
    <p:sldId id="1145" r:id="rId71"/>
    <p:sldId id="1168" r:id="rId72"/>
    <p:sldId id="1142" r:id="rId73"/>
    <p:sldId id="1143" r:id="rId74"/>
    <p:sldId id="1148" r:id="rId75"/>
    <p:sldId id="1094" r:id="rId76"/>
    <p:sldId id="1111" r:id="rId77"/>
    <p:sldId id="1120" r:id="rId78"/>
    <p:sldId id="1121" r:id="rId79"/>
    <p:sldId id="1105" r:id="rId80"/>
    <p:sldId id="1104" r:id="rId81"/>
    <p:sldId id="1106" r:id="rId82"/>
    <p:sldId id="1192" r:id="rId83"/>
    <p:sldId id="1153" r:id="rId84"/>
    <p:sldId id="1179" r:id="rId85"/>
    <p:sldId id="1180" r:id="rId86"/>
    <p:sldId id="1181" r:id="rId87"/>
    <p:sldId id="1182" r:id="rId88"/>
    <p:sldId id="1183" r:id="rId89"/>
    <p:sldId id="1184" r:id="rId90"/>
    <p:sldId id="1185" r:id="rId91"/>
    <p:sldId id="1186" r:id="rId92"/>
    <p:sldId id="1188" r:id="rId93"/>
    <p:sldId id="1189" r:id="rId94"/>
    <p:sldId id="1193" r:id="rId95"/>
    <p:sldId id="1202" r:id="rId96"/>
    <p:sldId id="1107" r:id="rId97"/>
    <p:sldId id="1133" r:id="rId98"/>
    <p:sldId id="1112" r:id="rId99"/>
    <p:sldId id="1113" r:id="rId100"/>
    <p:sldId id="1114" r:id="rId101"/>
    <p:sldId id="1108" r:id="rId102"/>
    <p:sldId id="1118" r:id="rId103"/>
    <p:sldId id="1177" r:id="rId104"/>
    <p:sldId id="1205" r:id="rId105"/>
    <p:sldId id="1178" r:id="rId106"/>
    <p:sldId id="999" r:id="rId107"/>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69" d="100"/>
          <a:sy n="69" d="100"/>
        </p:scale>
        <p:origin x="540" y="60"/>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07" Type="http://schemas.openxmlformats.org/officeDocument/2006/relationships/slide" Target="slides/slide97.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slide" Target="slides/slide92.xml"/><Relationship Id="rId110"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13"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handoutMaster" Target="handoutMasters/handoutMaster1.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extLst>
            <c:ext xmlns:c16="http://schemas.microsoft.com/office/drawing/2014/chart" uri="{C3380CC4-5D6E-409C-BE32-E72D297353CC}">
              <c16:uniqueId val="{00000000-0DA7-44D1-92D8-B081C185C042}"/>
            </c:ext>
          </c:extLst>
        </c:ser>
        <c:dLbls>
          <c:showLegendKey val="0"/>
          <c:showVal val="0"/>
          <c:showCatName val="0"/>
          <c:showSerName val="0"/>
          <c:showPercent val="0"/>
          <c:showBubbleSize val="0"/>
        </c:dLbls>
        <c:smooth val="0"/>
        <c:axId val="319926440"/>
        <c:axId val="319928400"/>
      </c:lineChart>
      <c:catAx>
        <c:axId val="319926440"/>
        <c:scaling>
          <c:orientation val="minMax"/>
        </c:scaling>
        <c:delete val="0"/>
        <c:axPos val="b"/>
        <c:majorTickMark val="out"/>
        <c:minorTickMark val="none"/>
        <c:tickLblPos val="nextTo"/>
        <c:crossAx val="319928400"/>
        <c:crosses val="autoZero"/>
        <c:auto val="1"/>
        <c:lblAlgn val="ctr"/>
        <c:lblOffset val="100"/>
        <c:noMultiLvlLbl val="0"/>
      </c:catAx>
      <c:valAx>
        <c:axId val="319928400"/>
        <c:scaling>
          <c:orientation val="minMax"/>
        </c:scaling>
        <c:delete val="1"/>
        <c:axPos val="l"/>
        <c:numFmt formatCode="General" sourceLinked="1"/>
        <c:majorTickMark val="out"/>
        <c:minorTickMark val="none"/>
        <c:tickLblPos val="nextTo"/>
        <c:crossAx val="31992644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a:latin typeface="Segoe UI Light" panose="020B0502040204020203" pitchFamily="34" charset="0"/>
            </a:rPr>
            <a:t>F# is open, cross-platform, neutral, independent</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a:latin typeface="Segoe UI Light" panose="020B0502040204020203" pitchFamily="34" charset="0"/>
            </a:rPr>
            <a:t>F# 4.1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a:latin typeface="Segoe UI Light" panose="020B0502040204020203" pitchFamily="34" charset="0"/>
            </a:rPr>
            <a:t>Debian, RPM and .NET Core for Linux/OSX</a:t>
          </a: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a:latin typeface="Segoe UI Light" panose="020B0502040204020203" pitchFamily="34" charset="0"/>
            </a:rPr>
            <a:t>All F# language and tooling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a:latin typeface="Segoe UI Light" panose="020B0502040204020203" pitchFamily="34" charset="0"/>
            </a:rPr>
            <a:t>Fable for F#-to-</a:t>
          </a:r>
          <a:r>
            <a:rPr lang="en-GB" b="0" baseline="0" dirty="0" err="1">
              <a:latin typeface="Segoe UI Light" panose="020B0502040204020203" pitchFamily="34" charset="0"/>
            </a:rPr>
            <a:t>Javascript</a:t>
          </a:r>
          <a:endParaRPr lang="en-GB" b="0" baseline="0" dirty="0">
            <a:latin typeface="Segoe UI Light" panose="020B0502040204020203" pitchFamily="34" charset="0"/>
          </a:endParaRPr>
        </a:p>
        <a:p>
          <a:pPr rtl="0"/>
          <a:r>
            <a:rPr lang="en-GB" b="0" baseline="0" dirty="0">
              <a:latin typeface="Segoe UI Light" panose="020B0502040204020203" pitchFamily="34" charset="0"/>
            </a:rPr>
            <a:t>SAFE for F# </a:t>
          </a:r>
          <a:r>
            <a:rPr lang="en-GB" b="0" baseline="0" dirty="0" err="1">
              <a:latin typeface="Segoe UI Light" panose="020B0502040204020203" pitchFamily="34" charset="0"/>
            </a:rPr>
            <a:t>fullstack</a:t>
          </a:r>
          <a:endParaRPr lang="en-GB" b="0" baseline="0" dirty="0">
            <a:latin typeface="Segoe UI Light" panose="020B0502040204020203" pitchFamily="34" charset="0"/>
          </a:endParaRP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baseline="0" dirty="0">
              <a:latin typeface="Segoe UI Light" panose="020B0502040204020203" pitchFamily="34" charset="0"/>
            </a:rPr>
            <a:t>The F# community is very “self-empowered”</a:t>
          </a:r>
        </a:p>
        <a:p>
          <a:r>
            <a:rPr lang="en-GB" b="0" u="none" baseline="0" dirty="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a:latin typeface="Segoe UI Light" panose="020B0502040204020203" pitchFamily="34" charset="0"/>
            </a:rPr>
            <a:t>The Visual F# Tools are Microsoft’s </a:t>
          </a:r>
          <a:r>
            <a:rPr lang="en-GB" b="0" u="none" dirty="0">
              <a:latin typeface="Segoe UI Light" panose="020B0502040204020203" pitchFamily="34" charset="0"/>
            </a:rPr>
            <a:t>professional</a:t>
          </a:r>
          <a:r>
            <a:rPr lang="en-GB" dirty="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a:latin typeface="Segoe UI Light" panose="020B0502040204020203" pitchFamily="34" charset="0"/>
            </a:rPr>
            <a:t>Xamarin </a:t>
          </a:r>
          <a:r>
            <a:rPr lang="en-GB" b="0" u="none" baseline="0" dirty="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a:t>Statically Typed</a:t>
          </a: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a:t>Dynamically Typed</a:t>
          </a: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pt>
    <dgm:pt modelId="{C4F96459-0667-46A5-8464-979D32A5AFC0}" type="pres">
      <dgm:prSet presAssocID="{83D561A4-503F-45B2-B21E-B4C0A921F900}" presName="circ2" presStyleLbl="vennNode1" presStyleIdx="1" presStyleCnt="2" custScaleX="110930" custScaleY="106214"/>
      <dgm:spPr/>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pt>
  </dgm:ptLst>
  <dgm:cxnLst>
    <dgm:cxn modelId="{F9C49516-F04E-4DAA-A42D-5A1C723519AB}" type="presOf" srcId="{83D561A4-503F-45B2-B21E-B4C0A921F900}" destId="{B3DBAB2C-2BCB-4EFA-8EF8-288AFF90DBD0}" srcOrd="1" destOrd="0" presId="urn:microsoft.com/office/officeart/2005/8/layout/venn1"/>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828C440-588F-4001-98F0-309F98CACAF7}" type="presOf" srcId="{8AF86F65-257F-4D4B-8F3E-9FA582CE5FAF}" destId="{9833359F-7D17-45D4-8EB8-A5BB503C7C74}" srcOrd="1"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39F7FCAA-B52D-4153-8880-BC4D0BB4376C}" type="presOf" srcId="{83D561A4-503F-45B2-B21E-B4C0A921F900}" destId="{C4F96459-0667-46A5-8464-979D32A5AFC0}"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99DDF2FC-920D-4C4D-9879-581E042ED7BA}">
      <dgm:prSet/>
      <dgm:spPr/>
      <dgm:t>
        <a:bodyPr/>
        <a:lstStyle/>
        <a:p>
          <a:pPr rtl="0"/>
          <a:r>
            <a:rPr lang="en-GB" dirty="0" err="1">
              <a:latin typeface="Segoe UI Light" panose="020B0502040204020203" pitchFamily="34" charset="0"/>
            </a:rPr>
            <a:t>Alea</a:t>
          </a:r>
          <a:r>
            <a:rPr lang="en-GB" dirty="0">
              <a:latin typeface="Segoe UI Light" panose="020B0502040204020203" pitchFamily="34" charset="0"/>
            </a:rPr>
            <a:t> GPU</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1">
        <dgm:presLayoutVars>
          <dgm:bulletEnabled val="1"/>
        </dgm:presLayoutVars>
      </dgm:prSet>
      <dgm:spPr/>
    </dgm:pt>
  </dgm:ptLst>
  <dgm:cxnLst>
    <dgm:cxn modelId="{7FA12739-6119-4CCB-B338-9564E39FC446}" srcId="{34E93DDE-D099-4CA2-863C-7319E600DBE4}" destId="{99DDF2FC-920D-4C4D-9879-581E042ED7BA}" srcOrd="0" destOrd="0" parTransId="{EDBBF7CC-4D1D-4EDD-B9E3-9266AC4669D3}" sibTransId="{E1578FFA-F8D4-48C3-B907-9BA312267A07}"/>
    <dgm:cxn modelId="{16993599-CC00-4C65-8268-D07E5A0289A6}" type="presOf" srcId="{99DDF2FC-920D-4C4D-9879-581E042ED7BA}" destId="{5DBDC61F-9554-4F83-A359-6FE8F2984F77}" srcOrd="0" destOrd="0" presId="urn:microsoft.com/office/officeart/2005/8/layout/default"/>
    <dgm:cxn modelId="{8A98C1F1-6CCF-4C54-B9E1-7D3CE54C32DC}" type="presOf" srcId="{34E93DDE-D099-4CA2-863C-7319E600DBE4}" destId="{84BBAD3E-47E3-429D-AF91-8056E7C916A7}" srcOrd="0" destOrd="0" presId="urn:microsoft.com/office/officeart/2005/8/layout/default"/>
    <dgm:cxn modelId="{46D0F5A2-AA37-4D48-B98F-D6E0CEDCA7FE}" type="presParOf" srcId="{84BBAD3E-47E3-429D-AF91-8056E7C916A7}" destId="{5DBDC61F-9554-4F83-A359-6FE8F2984F7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6AD00E4-6B2C-48E3-9B25-E3356812D19B}">
      <dgm:prSet/>
      <dgm:spPr/>
      <dgm:t>
        <a:bodyPr/>
        <a:lstStyle/>
        <a:p>
          <a:pPr rtl="0"/>
          <a:r>
            <a:rPr lang="en-GB" b="0" u="none" dirty="0">
              <a:latin typeface="Segoe UI Light" panose="020B0502040204020203" pitchFamily="34" charset="0"/>
            </a:rPr>
            <a:t>Opposites come in all shapes and flavours</a:t>
          </a: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E670D4BB-22F9-4F46-BED9-6D73612B4834}">
      <dgm:prSet/>
      <dgm:spPr/>
      <dgm:t>
        <a:bodyPr/>
        <a:lstStyle/>
        <a:p>
          <a:pPr rtl="0"/>
          <a:r>
            <a:rPr lang="en-GB" b="0" u="none" dirty="0">
              <a:latin typeface="Segoe UI Light" panose="020B0502040204020203" pitchFamily="34" charset="0"/>
            </a:rPr>
            <a:t>Achieving simplicity and relaxation is key </a:t>
          </a:r>
          <a:r>
            <a:rPr lang="en-GB" b="0" u="none" dirty="0">
              <a:latin typeface="Segoe UI Light" panose="020B0502040204020203" pitchFamily="34" charset="0"/>
              <a:sym typeface="Wingdings" panose="00000500000000000000" pitchFamily="2" charset="2"/>
            </a:rPr>
            <a:t></a:t>
          </a:r>
          <a:endParaRPr lang="en-GB" b="0" u="none" dirty="0">
            <a:latin typeface="Segoe UI Light" panose="020B0502040204020203" pitchFamily="34" charset="0"/>
          </a:endParaRPr>
        </a:p>
      </dgm:t>
    </dgm:pt>
    <dgm:pt modelId="{B73B009F-79D2-499C-8835-24A176E69F0B}" type="parTrans" cxnId="{9FBCDCB2-D14B-4F19-8455-69BFECED27C4}">
      <dgm:prSet/>
      <dgm:spPr/>
      <dgm:t>
        <a:bodyPr/>
        <a:lstStyle/>
        <a:p>
          <a:endParaRPr lang="en-GB"/>
        </a:p>
      </dgm:t>
    </dgm:pt>
    <dgm:pt modelId="{06B0ABAB-2D37-43EA-A40E-9A93A728F405}" type="sibTrans" cxnId="{9FBCDCB2-D14B-4F19-8455-69BFECED27C4}">
      <dgm:prSet/>
      <dgm:spPr/>
      <dgm:t>
        <a:bodyPr/>
        <a:lstStyle/>
        <a:p>
          <a:endParaRPr lang="en-GB"/>
        </a:p>
      </dgm:t>
    </dgm:pt>
    <dgm:pt modelId="{B173B12D-2D04-426C-A1E8-AD0B885D70CC}">
      <dgm:prSet/>
      <dgm:spPr/>
      <dgm:t>
        <a:bodyPr/>
        <a:lstStyle/>
        <a:p>
          <a:pPr rtl="0"/>
          <a:r>
            <a:rPr lang="en-GB" b="0" u="none" dirty="0">
              <a:latin typeface="Segoe UI Light" panose="020B0502040204020203" pitchFamily="34" charset="0"/>
            </a:rPr>
            <a:t>Synthesis from contradiction is at the heart of applied PL design</a:t>
          </a:r>
        </a:p>
      </dgm:t>
    </dgm:pt>
    <dgm:pt modelId="{151A6384-1ABE-4462-B7A2-4233294919AC}" type="parTrans" cxnId="{51A70958-780B-45D3-BBA5-6198850D79BE}">
      <dgm:prSet/>
      <dgm:spPr/>
      <dgm:t>
        <a:bodyPr/>
        <a:lstStyle/>
        <a:p>
          <a:endParaRPr lang="en-GB"/>
        </a:p>
      </dgm:t>
    </dgm:pt>
    <dgm:pt modelId="{93E44D8A-3A84-461E-A93F-A36696183E88}" type="sibTrans" cxnId="{51A70958-780B-45D3-BBA5-6198850D79BE}">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C46B5283-7C8A-45A2-BB35-1B9F0C007295}" type="pres">
      <dgm:prSet presAssocID="{B173B12D-2D04-426C-A1E8-AD0B885D70CC}" presName="node" presStyleLbl="node1" presStyleIdx="0" presStyleCnt="3">
        <dgm:presLayoutVars>
          <dgm:bulletEnabled val="1"/>
        </dgm:presLayoutVars>
      </dgm:prSet>
      <dgm:spPr/>
    </dgm:pt>
    <dgm:pt modelId="{63EABF1D-1241-47B8-A84E-529439164CEB}" type="pres">
      <dgm:prSet presAssocID="{93E44D8A-3A84-461E-A93F-A36696183E88}" presName="sibTrans" presStyleCnt="0"/>
      <dgm:spPr/>
    </dgm:pt>
    <dgm:pt modelId="{03DF18D3-7E95-4346-9BB3-71AB27DE435C}" type="pres">
      <dgm:prSet presAssocID="{16AD00E4-6B2C-48E3-9B25-E3356812D19B}" presName="node" presStyleLbl="node1" presStyleIdx="1" presStyleCnt="3">
        <dgm:presLayoutVars>
          <dgm:bulletEnabled val="1"/>
        </dgm:presLayoutVars>
      </dgm:prSet>
      <dgm:spPr/>
    </dgm:pt>
    <dgm:pt modelId="{3265C4AD-5AA2-4080-99F2-74CBE06D22C1}" type="pres">
      <dgm:prSet presAssocID="{698B9429-D765-4282-8D46-4FB5A08F9990}" presName="sibTrans" presStyleCnt="0"/>
      <dgm:spPr/>
    </dgm:pt>
    <dgm:pt modelId="{8A72452F-C483-41DA-80B9-5CA298062A9D}" type="pres">
      <dgm:prSet presAssocID="{E670D4BB-22F9-4F46-BED9-6D73612B4834}" presName="node" presStyleLbl="node1" presStyleIdx="2" presStyleCnt="3">
        <dgm:presLayoutVars>
          <dgm:bulletEnabled val="1"/>
        </dgm:presLayoutVars>
      </dgm:prSet>
      <dgm:spPr/>
    </dgm:pt>
  </dgm:ptLst>
  <dgm:cxnLst>
    <dgm:cxn modelId="{30DC7A3B-044F-4647-BD3F-AEC9D9C56027}" srcId="{34E93DDE-D099-4CA2-863C-7319E600DBE4}" destId="{16AD00E4-6B2C-48E3-9B25-E3356812D19B}" srcOrd="1" destOrd="0" parTransId="{A8089564-5166-40A2-AD1F-9FB8D10F5E2A}" sibTransId="{698B9429-D765-4282-8D46-4FB5A08F9990}"/>
    <dgm:cxn modelId="{F6D61F68-5CD9-4742-9418-3B78C1E0BE0E}" type="presOf" srcId="{34E93DDE-D099-4CA2-863C-7319E600DBE4}" destId="{84BBAD3E-47E3-429D-AF91-8056E7C916A7}" srcOrd="0" destOrd="0" presId="urn:microsoft.com/office/officeart/2005/8/layout/default"/>
    <dgm:cxn modelId="{DCD40C4E-D72B-48FF-93F4-43A87F392C85}" type="presOf" srcId="{16AD00E4-6B2C-48E3-9B25-E3356812D19B}" destId="{03DF18D3-7E95-4346-9BB3-71AB27DE435C}" srcOrd="0" destOrd="0" presId="urn:microsoft.com/office/officeart/2005/8/layout/default"/>
    <dgm:cxn modelId="{51A70958-780B-45D3-BBA5-6198850D79BE}" srcId="{34E93DDE-D099-4CA2-863C-7319E600DBE4}" destId="{B173B12D-2D04-426C-A1E8-AD0B885D70CC}" srcOrd="0" destOrd="0" parTransId="{151A6384-1ABE-4462-B7A2-4233294919AC}" sibTransId="{93E44D8A-3A84-461E-A93F-A36696183E88}"/>
    <dgm:cxn modelId="{141FF29A-F669-4B3F-95AA-54BC00FF7931}" type="presOf" srcId="{E670D4BB-22F9-4F46-BED9-6D73612B4834}" destId="{8A72452F-C483-41DA-80B9-5CA298062A9D}" srcOrd="0" destOrd="0" presId="urn:microsoft.com/office/officeart/2005/8/layout/default"/>
    <dgm:cxn modelId="{9FBCDCB2-D14B-4F19-8455-69BFECED27C4}" srcId="{34E93DDE-D099-4CA2-863C-7319E600DBE4}" destId="{E670D4BB-22F9-4F46-BED9-6D73612B4834}" srcOrd="2" destOrd="0" parTransId="{B73B009F-79D2-499C-8835-24A176E69F0B}" sibTransId="{06B0ABAB-2D37-43EA-A40E-9A93A728F405}"/>
    <dgm:cxn modelId="{30B1C4B8-6040-4CBB-9049-F6AEA121D34A}" type="presOf" srcId="{B173B12D-2D04-426C-A1E8-AD0B885D70CC}" destId="{C46B5283-7C8A-45A2-BB35-1B9F0C007295}" srcOrd="0" destOrd="0" presId="urn:microsoft.com/office/officeart/2005/8/layout/default"/>
    <dgm:cxn modelId="{8ECDDFEB-1FA8-42F4-A483-D9120F735F87}" type="presParOf" srcId="{84BBAD3E-47E3-429D-AF91-8056E7C916A7}" destId="{C46B5283-7C8A-45A2-BB35-1B9F0C007295}" srcOrd="0" destOrd="0" presId="urn:microsoft.com/office/officeart/2005/8/layout/default"/>
    <dgm:cxn modelId="{AEC741C2-02D8-42E5-AFC6-A3E8BA608AB9}" type="presParOf" srcId="{84BBAD3E-47E3-429D-AF91-8056E7C916A7}" destId="{63EABF1D-1241-47B8-A84E-529439164CEB}" srcOrd="1" destOrd="0" presId="urn:microsoft.com/office/officeart/2005/8/layout/default"/>
    <dgm:cxn modelId="{2D63B53D-DCC2-4400-8D1C-D2D0711F4403}" type="presParOf" srcId="{84BBAD3E-47E3-429D-AF91-8056E7C916A7}" destId="{03DF18D3-7E95-4346-9BB3-71AB27DE435C}" srcOrd="2" destOrd="0" presId="urn:microsoft.com/office/officeart/2005/8/layout/default"/>
    <dgm:cxn modelId="{5129A898-BE77-4055-B6B2-E36478D87099}" type="presParOf" srcId="{84BBAD3E-47E3-429D-AF91-8056E7C916A7}" destId="{3265C4AD-5AA2-4080-99F2-74CBE06D22C1}" srcOrd="3" destOrd="0" presId="urn:microsoft.com/office/officeart/2005/8/layout/default"/>
    <dgm:cxn modelId="{31CD6BEE-B224-4DE9-A50F-7857108E90E1}" type="presParOf" srcId="{84BBAD3E-47E3-429D-AF91-8056E7C916A7}" destId="{8A72452F-C483-41DA-80B9-5CA298062A9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All F# language and tooling is accepting contributions</a:t>
          </a:r>
          <a:endParaRPr lang="en-GB" sz="2200" b="0" u="none" kern="1200" dirty="0"/>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baseline="0" dirty="0">
              <a:latin typeface="Segoe UI Light" panose="020B0502040204020203" pitchFamily="34" charset="0"/>
            </a:rPr>
            <a:t>The F# community is very “self-empowered”</a:t>
          </a:r>
        </a:p>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fsharp.org</a:t>
          </a:r>
          <a:endParaRPr lang="en-GB" sz="2200" b="0" u="none" kern="1200" dirty="0"/>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u="none" kern="1200" baseline="0">
              <a:latin typeface="Segoe UI Light" panose="020B0502040204020203" pitchFamily="34" charset="0"/>
            </a:rPr>
            <a:t>Xamarin </a:t>
          </a:r>
          <a:r>
            <a:rPr lang="en-GB" sz="2200" b="0" u="none" kern="1200" baseline="0" dirty="0">
              <a:latin typeface="Segoe UI Light" panose="020B0502040204020203" pitchFamily="34" charset="0"/>
            </a:rPr>
            <a:t>provide F# tools Android and iOS</a:t>
          </a:r>
          <a:endParaRPr lang="en-GB" sz="2200" b="0" u="none" kern="1200" dirty="0"/>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kern="1200" dirty="0">
              <a:latin typeface="Segoe UI Light" panose="020B0502040204020203" pitchFamily="34" charset="0"/>
            </a:rPr>
            <a:t>The Visual F# Tools are Microsoft’s </a:t>
          </a:r>
          <a:r>
            <a:rPr lang="en-GB" sz="2200" b="0" u="none" kern="1200" dirty="0">
              <a:latin typeface="Segoe UI Light" panose="020B0502040204020203" pitchFamily="34" charset="0"/>
            </a:rPr>
            <a:t>professional</a:t>
          </a:r>
          <a:r>
            <a:rPr lang="en-GB" sz="2200" kern="1200" dirty="0">
              <a:latin typeface="Segoe UI Light" panose="020B0502040204020203" pitchFamily="34" charset="0"/>
            </a:rPr>
            <a:t> tools for Windows and Azure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Debian, RPM and .NET Core for Linux/OSX</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The F# Compiler Service powers many other tools</a:t>
          </a:r>
          <a:endParaRPr lang="en-GB" sz="2200" kern="1200" dirty="0"/>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Fable for F#-to-</a:t>
          </a:r>
          <a:r>
            <a:rPr lang="en-GB" sz="2200" b="0" kern="1200" baseline="0" dirty="0" err="1">
              <a:latin typeface="Segoe UI Light" panose="020B0502040204020203" pitchFamily="34" charset="0"/>
            </a:rPr>
            <a:t>Javascript</a:t>
          </a:r>
          <a:endParaRPr lang="en-GB" sz="2200" b="0" kern="1200" baseline="0" dirty="0">
            <a:latin typeface="Segoe UI Light" panose="020B0502040204020203" pitchFamily="34" charset="0"/>
          </a:endParaRPr>
        </a:p>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SAFE for F# </a:t>
          </a:r>
          <a:r>
            <a:rPr lang="en-GB" sz="2200" b="0" kern="1200" baseline="0" dirty="0" err="1">
              <a:latin typeface="Segoe UI Light" panose="020B0502040204020203" pitchFamily="34" charset="0"/>
            </a:rPr>
            <a:t>fullstack</a:t>
          </a:r>
          <a:endParaRPr lang="en-GB" sz="2200" b="0" kern="1200" baseline="0" dirty="0">
            <a:latin typeface="Segoe UI Light" panose="020B05020402040202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4.1 now complete!</a:t>
          </a:r>
          <a:endParaRPr lang="en-GB" sz="2200" kern="1200" dirty="0">
            <a:latin typeface="Segoe UI Light" panose="020B05020402040202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Statically Typed</a:t>
          </a:r>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Dynamically Typed</a:t>
          </a:r>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1415303" y="1080"/>
          <a:ext cx="3001468" cy="1800880"/>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lang="en-GB" sz="5100" kern="1200" dirty="0" err="1">
              <a:latin typeface="Segoe UI Light" panose="020B0502040204020203" pitchFamily="34" charset="0"/>
            </a:rPr>
            <a:t>Alea</a:t>
          </a:r>
          <a:r>
            <a:rPr lang="en-GB" sz="5100" kern="1200" dirty="0">
              <a:latin typeface="Segoe UI Light" panose="020B0502040204020203" pitchFamily="34" charset="0"/>
            </a:rPr>
            <a:t> GPU</a:t>
          </a:r>
          <a:endParaRPr lang="en-GB" sz="5100" b="0" u="none" kern="1200" dirty="0">
            <a:latin typeface="Segoe UI Light" panose="020B0502040204020203" pitchFamily="34" charset="0"/>
          </a:endParaRPr>
        </a:p>
      </dsp:txBody>
      <dsp:txXfrm>
        <a:off x="1415303" y="1080"/>
        <a:ext cx="3001468" cy="1800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B5283-7C8A-45A2-BB35-1B9F0C007295}">
      <dsp:nvSpPr>
        <dsp:cNvPr id="0" name=""/>
        <dsp:cNvSpPr/>
      </dsp:nvSpPr>
      <dsp:spPr>
        <a:xfrm>
          <a:off x="0"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0" u="none" kern="1200" dirty="0">
              <a:latin typeface="Segoe UI Light" panose="020B0502040204020203" pitchFamily="34" charset="0"/>
            </a:rPr>
            <a:t>Synthesis from contradiction is at the heart of applied PL design</a:t>
          </a:r>
        </a:p>
      </dsp:txBody>
      <dsp:txXfrm>
        <a:off x="0" y="501493"/>
        <a:ext cx="3463938" cy="2078363"/>
      </dsp:txXfrm>
    </dsp:sp>
    <dsp:sp modelId="{03DF18D3-7E95-4346-9BB3-71AB27DE435C}">
      <dsp:nvSpPr>
        <dsp:cNvPr id="0" name=""/>
        <dsp:cNvSpPr/>
      </dsp:nvSpPr>
      <dsp:spPr>
        <a:xfrm>
          <a:off x="3810332"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0" u="none" kern="1200" dirty="0">
              <a:latin typeface="Segoe UI Light" panose="020B0502040204020203" pitchFamily="34" charset="0"/>
            </a:rPr>
            <a:t>Opposites come in all shapes and flavours</a:t>
          </a:r>
        </a:p>
      </dsp:txBody>
      <dsp:txXfrm>
        <a:off x="3810332" y="501493"/>
        <a:ext cx="3463938" cy="2078363"/>
      </dsp:txXfrm>
    </dsp:sp>
    <dsp:sp modelId="{8A72452F-C483-41DA-80B9-5CA298062A9D}">
      <dsp:nvSpPr>
        <dsp:cNvPr id="0" name=""/>
        <dsp:cNvSpPr/>
      </dsp:nvSpPr>
      <dsp:spPr>
        <a:xfrm>
          <a:off x="7620665"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b="0" u="none" kern="1200" dirty="0">
              <a:latin typeface="Segoe UI Light" panose="020B0502040204020203" pitchFamily="34" charset="0"/>
            </a:rPr>
            <a:t>Achieving simplicity and relaxation is key </a:t>
          </a:r>
          <a:r>
            <a:rPr lang="en-GB" sz="3000" b="0" u="none" kern="1200" dirty="0">
              <a:latin typeface="Segoe UI Light" panose="020B0502040204020203" pitchFamily="34" charset="0"/>
              <a:sym typeface="Wingdings" panose="00000500000000000000" pitchFamily="2" charset="2"/>
            </a:rPr>
            <a:t></a:t>
          </a:r>
          <a:endParaRPr lang="en-GB" sz="3000" b="0" u="none" kern="1200" dirty="0">
            <a:latin typeface="Segoe UI Light" panose="020B0502040204020203" pitchFamily="34" charset="0"/>
          </a:endParaRPr>
        </a:p>
      </dsp:txBody>
      <dsp:txXfrm>
        <a:off x="7620665" y="501493"/>
        <a:ext cx="3463938" cy="20783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10/26/2017</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10/26/2017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51917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286027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88027654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33694427"/>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9997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8852669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785202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7650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387490923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65131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1752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91826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18213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3921395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80940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60417767"/>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40171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26/10/2017</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062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4344208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450449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1700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image" Target="../media/image2.png"/><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1.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10.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1.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6.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2.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image" Target="../media/image1.png"/><Relationship Id="rId5" Type="http://schemas.openxmlformats.org/officeDocument/2006/relationships/slideLayout" Target="../slideLayouts/slideLayout91.xml"/><Relationship Id="rId10"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1.pn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9.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2722349"/>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1" r:id="rId8"/>
    <p:sldLayoutId id="2147483962" r:id="rId9"/>
    <p:sldLayoutId id="214748396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26/10/2017</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26/10/2017</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41414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github.io/"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ionide.io/"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dotnet/core/"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fable.io/" TargetMode="Externa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2.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3.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3.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3.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3.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3.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3.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3.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3.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fsharp.org/use/gpu" TargetMode="Externa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hyperlink" Target="http://m-brace.net/" TargetMode="Externa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sym typeface="Wingdings" pitchFamily="2" charset="2"/>
              </a:rPr>
              <a:t>The F</a:t>
            </a:r>
            <a:r>
              <a:rPr lang="en-GB" sz="5400">
                <a:sym typeface="Wingdings" pitchFamily="2" charset="2"/>
              </a:rPr>
              <a:t># Path to </a:t>
            </a:r>
            <a:r>
              <a:rPr lang="en-GB" sz="5400" dirty="0">
                <a:sym typeface="Wingdings" pitchFamily="2" charset="2"/>
              </a:rPr>
              <a:t>Relaxation</a:t>
            </a:r>
          </a:p>
        </p:txBody>
      </p:sp>
      <p:sp>
        <p:nvSpPr>
          <p:cNvPr id="2" name="Text Placeholder 1"/>
          <p:cNvSpPr>
            <a:spLocks noGrp="1"/>
          </p:cNvSpPr>
          <p:nvPr>
            <p:ph type="body" sz="quarter" idx="11"/>
          </p:nvPr>
        </p:nvSpPr>
        <p:spPr/>
        <p:txBody>
          <a:bodyPr>
            <a:normAutofit fontScale="77500" lnSpcReduction="20000"/>
          </a:bodyPr>
          <a:lstStyle/>
          <a:p>
            <a:pPr>
              <a:lnSpc>
                <a:spcPct val="120000"/>
              </a:lnSpc>
            </a:pPr>
            <a:r>
              <a:rPr lang="en-GB" sz="2800" dirty="0">
                <a:sym typeface="Wingdings" pitchFamily="2" charset="2"/>
              </a:rPr>
              <a:t>Language Design, Tools, Platforms, Community, Ecosystem, </a:t>
            </a:r>
            <a:r>
              <a:rPr lang="en-GB" sz="2800" dirty="0" err="1">
                <a:sym typeface="Wingdings" pitchFamily="2" charset="2"/>
              </a:rPr>
              <a:t>Exosystem</a:t>
            </a:r>
            <a:r>
              <a:rPr lang="en-GB" sz="2800" dirty="0">
                <a:sym typeface="Wingdings" pitchFamily="2" charset="2"/>
              </a:rPr>
              <a:t>, Openness, Cross-platform, …</a:t>
            </a:r>
            <a:endParaRPr lang="en-US" dirty="0"/>
          </a:p>
          <a:p>
            <a:endParaRPr lang="en-GB" dirty="0"/>
          </a:p>
          <a:p>
            <a:r>
              <a:rPr lang="en-GB" dirty="0"/>
              <a:t>Don Syme, F# Community Contributor, Microsoft Principal Researcher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808735"/>
          </a:xfrm>
        </p:spPr>
        <p:txBody>
          <a:bodyPr/>
          <a:lstStyle/>
          <a:p>
            <a:r>
              <a:rPr lang="en-GB" sz="4000" dirty="0">
                <a:latin typeface="Segoe UI Light" panose="020B0502040204020203" pitchFamily="34" charset="0"/>
              </a:rPr>
              <a:t>Relaxation Achieved, 200%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Today’s FP languages are immensely interoperable while staying true to FP principles.</a:t>
            </a:r>
            <a:br>
              <a:rPr lang="en-GB" sz="3200" dirty="0">
                <a:latin typeface="Segoe UI Light" panose="020B0502040204020203" pitchFamily="34" charset="0"/>
              </a:rPr>
            </a:br>
            <a:br>
              <a:rPr lang="en-GB" sz="11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F# type providers raise interop to a completely new level</a:t>
            </a:r>
            <a:br>
              <a:rPr lang="en-GB" sz="3200" dirty="0">
                <a:latin typeface="Segoe UI Light" panose="020B0502040204020203" pitchFamily="34" charset="0"/>
              </a:rPr>
            </a:br>
            <a:br>
              <a:rPr lang="en-GB" sz="3200" dirty="0">
                <a:latin typeface="Segoe UI Light" panose="020B0502040204020203" pitchFamily="34" charset="0"/>
              </a:rPr>
            </a:br>
            <a:r>
              <a:rPr lang="en-GB" sz="2000" dirty="0">
                <a:solidFill>
                  <a:srgbClr val="FF0000"/>
                </a:solidFill>
                <a:latin typeface="Segoe UI Light" panose="020B0502040204020203" pitchFamily="34" charset="0"/>
                <a:sym typeface="Wingdings" panose="05000000000000000000" pitchFamily="2" charset="2"/>
              </a:rPr>
              <a:t>✖ </a:t>
            </a:r>
            <a:r>
              <a:rPr lang="en-GB" sz="2000" dirty="0">
                <a:latin typeface="Segoe UI Light" panose="020B0502040204020203" pitchFamily="34" charset="0"/>
                <a:sym typeface="Wingdings" panose="05000000000000000000" pitchFamily="2" charset="2"/>
              </a:rPr>
              <a:t>Some tensions remain – not all functional techniques are easily implemented on industry standard VMs</a:t>
            </a:r>
            <a:br>
              <a:rPr lang="en-GB" sz="2000" dirty="0">
                <a:latin typeface="Segoe UI Light" panose="020B0502040204020203" pitchFamily="34" charset="0"/>
                <a:sym typeface="Wingdings" panose="05000000000000000000" pitchFamily="2" charset="2"/>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526914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3873447"/>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36" y="1731819"/>
            <a:ext cx="10280073" cy="4265783"/>
          </a:xfrm>
        </p:spPr>
        <p:txBody>
          <a:bodyPr/>
          <a:lstStyle/>
          <a:p>
            <a:r>
              <a:rPr lang="en-GB" sz="4400" dirty="0">
                <a:latin typeface="Segoe UI Light" panose="020B0502040204020203" pitchFamily="34" charset="0"/>
              </a:rPr>
              <a:t>F# shifted to open engineering in 2014</a:t>
            </a:r>
            <a:br>
              <a:rPr lang="en-GB" sz="4400" dirty="0">
                <a:latin typeface="Segoe UI Light" panose="020B0502040204020203" pitchFamily="34" charset="0"/>
              </a:rPr>
            </a:br>
            <a:br>
              <a:rPr lang="en-GB" sz="4400" dirty="0">
                <a:latin typeface="Segoe UI Light" panose="020B0502040204020203" pitchFamily="34" charset="0"/>
              </a:rPr>
            </a:br>
            <a:r>
              <a:rPr lang="en-GB" sz="4400" dirty="0">
                <a:latin typeface="Segoe UI Light" panose="020B0502040204020203" pitchFamily="34" charset="0"/>
              </a:rPr>
              <a:t>.NET Core shifted to open engineering in 2016</a:t>
            </a:r>
            <a:br>
              <a:rPr lang="en-GB" sz="4400" dirty="0">
                <a:latin typeface="Segoe UI Light" panose="020B0502040204020203" pitchFamily="34" charset="0"/>
              </a:rPr>
            </a:br>
            <a:br>
              <a:rPr lang="en-GB" sz="4400" dirty="0">
                <a:latin typeface="Segoe UI Light" panose="020B0502040204020203" pitchFamily="34" charset="0"/>
              </a:rPr>
            </a:br>
            <a:r>
              <a:rPr lang="en-GB" sz="4400" dirty="0">
                <a:latin typeface="Segoe UI Light" panose="020B0502040204020203" pitchFamily="34" charset="0"/>
              </a:rPr>
              <a:t>In three years, we’ve come a long way!</a:t>
            </a:r>
            <a:br>
              <a:rPr lang="en-GB" sz="4400" dirty="0">
                <a:latin typeface="Segoe UI Light" panose="020B0502040204020203" pitchFamily="34" charset="0"/>
              </a:rPr>
            </a:br>
            <a:br>
              <a:rPr lang="en-GB" sz="4400" dirty="0">
                <a:latin typeface="Segoe UI Light" panose="020B0502040204020203" pitchFamily="34" charset="0"/>
              </a:rPr>
            </a:br>
            <a:endParaRPr lang="en-GB" sz="4400" dirty="0">
              <a:latin typeface="Segoe UI Light" panose="020B0502040204020203" pitchFamily="34" charset="0"/>
            </a:endParaRPr>
          </a:p>
        </p:txBody>
      </p:sp>
    </p:spTree>
    <p:extLst>
      <p:ext uri="{BB962C8B-B14F-4D97-AF65-F5344CB8AC3E}">
        <p14:creationId xmlns:p14="http://schemas.microsoft.com/office/powerpoint/2010/main" val="242681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05" y="1678026"/>
            <a:ext cx="11176000" cy="3877985"/>
          </a:xfrm>
        </p:spPr>
        <p:txBody>
          <a:bodyPr/>
          <a:lstStyle/>
          <a:p>
            <a:r>
              <a:rPr lang="en-GB" sz="4000" dirty="0">
                <a:latin typeface="Segoe UI Light" panose="020B0502040204020203" pitchFamily="34" charset="0"/>
              </a:rPr>
              <a:t>The F# Compiler – 500+ Pull Requests and rising</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Where to Contribute?</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See </a:t>
            </a:r>
            <a:r>
              <a:rPr lang="en-GB" sz="4000" dirty="0">
                <a:latin typeface="Segoe UI Light" panose="020B0502040204020203" pitchFamily="34" charset="0"/>
                <a:hlinkClick r:id="rId2"/>
              </a:rPr>
              <a:t>fsharp.github.io</a:t>
            </a:r>
            <a:br>
              <a:rPr lang="en-GB" sz="4000" dirty="0">
                <a:latin typeface="Segoe UI Light" panose="020B0502040204020203" pitchFamily="34" charset="0"/>
              </a:rPr>
            </a:br>
            <a:br>
              <a:rPr lang="en-GB" sz="4000" dirty="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161544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431983"/>
          </a:xfrm>
        </p:spPr>
        <p:txBody>
          <a:bodyPr/>
          <a:lstStyle/>
          <a:p>
            <a:pPr algn="l"/>
            <a:r>
              <a:rPr lang="en-GB" sz="4800" dirty="0">
                <a:latin typeface="Segoe UI Light" panose="020B0502040204020203" pitchFamily="34" charset="0"/>
              </a:rPr>
              <a:t>F# 4.0</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True shift to cross-platform open engineering</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Long laundry list of language items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Normalized core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Type providers more powerful</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Better debugging, tooling, performance</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5377655A-33BF-4555-BF8E-CB8D70F89BDF}"/>
              </a:ext>
            </a:extLst>
          </p:cNvPr>
          <p:cNvSpPr/>
          <p:nvPr/>
        </p:nvSpPr>
        <p:spPr>
          <a:xfrm>
            <a:off x="1706760" y="6139980"/>
            <a:ext cx="8700655" cy="369332"/>
          </a:xfrm>
          <a:prstGeom prst="rect">
            <a:avLst/>
          </a:prstGeom>
        </p:spPr>
        <p:txBody>
          <a:bodyPr wrap="square">
            <a:spAutoFit/>
          </a:bodyPr>
          <a:lstStyle/>
          <a:p>
            <a:r>
              <a:rPr lang="en-GB" dirty="0"/>
              <a:t>https://github.com/fsharp/fslang-design/tree/master/FSharp-4.0</a:t>
            </a: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scope cycles more on this later)</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latin typeface="Segoe UI Light" panose="020B0502040204020203" pitchFamily="34" charset="0"/>
              </a:rPr>
              <a:t>Morebits</a:t>
            </a:r>
            <a:r>
              <a:rPr lang="en-GB" sz="2800" dirty="0">
                <a:latin typeface="Segoe UI Light" panose="020B0502040204020203" pitchFamily="34" charset="0"/>
              </a:rPr>
              <a:t>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t>https://github.com/fsharp/fslang-design/tree/master/FSharp-4.1</a:t>
            </a:r>
          </a:p>
        </p:txBody>
      </p:sp>
    </p:spTree>
    <p:extLst>
      <p:ext uri="{BB962C8B-B14F-4D97-AF65-F5344CB8AC3E}">
        <p14:creationId xmlns:p14="http://schemas.microsoft.com/office/powerpoint/2010/main" val="33192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1149927"/>
            <a:ext cx="11176000" cy="1994392"/>
          </a:xfrm>
        </p:spPr>
        <p:txBody>
          <a:bodyPr/>
          <a:lstStyle/>
          <a:p>
            <a:r>
              <a:rPr lang="en-GB" sz="4800" dirty="0" err="1">
                <a:latin typeface="Segoe UI Light" panose="020B0502040204020203" pitchFamily="34" charset="0"/>
              </a:rPr>
              <a:t>VSCode</a:t>
            </a:r>
            <a:r>
              <a:rPr lang="en-GB" sz="4800" dirty="0">
                <a:latin typeface="Segoe UI Light" panose="020B0502040204020203" pitchFamily="34" charset="0"/>
              </a:rPr>
              <a:t>/Atom + </a:t>
            </a:r>
            <a:r>
              <a:rPr lang="en-GB" sz="4800" dirty="0" err="1">
                <a:latin typeface="Segoe UI Light" panose="020B0502040204020203" pitchFamily="34" charset="0"/>
              </a:rPr>
              <a:t>Ionide</a:t>
            </a:r>
            <a:r>
              <a:rPr lang="en-GB" sz="4800" dirty="0">
                <a:latin typeface="Segoe UI Light" panose="020B0502040204020203" pitchFamily="34" charset="0"/>
              </a:rPr>
              <a:t> = </a:t>
            </a:r>
            <a:br>
              <a:rPr lang="en-GB" sz="4800" dirty="0">
                <a:latin typeface="Segoe UI Light" panose="020B0502040204020203" pitchFamily="34" charset="0"/>
              </a:rPr>
            </a:br>
            <a:r>
              <a:rPr lang="en-GB" sz="4800" dirty="0">
                <a:latin typeface="Segoe UI Light" panose="020B0502040204020203" pitchFamily="34" charset="0"/>
              </a:rPr>
              <a:t>Cross-Platform F# Editing Love</a:t>
            </a:r>
            <a:br>
              <a:rPr lang="en-GB" sz="4800" dirty="0">
                <a:latin typeface="Segoe UI Light" panose="020B0502040204020203" pitchFamily="34" charset="0"/>
              </a:rPr>
            </a:br>
            <a:endParaRPr lang="en-GB" sz="4800" dirty="0">
              <a:latin typeface="Segoe UI Light" panose="020B0502040204020203" pitchFamily="34" charset="0"/>
            </a:endParaRPr>
          </a:p>
        </p:txBody>
      </p:sp>
      <p:pic>
        <p:nvPicPr>
          <p:cNvPr id="3" name="Picture 2">
            <a:hlinkClick r:id="rId2"/>
            <a:extLst>
              <a:ext uri="{FF2B5EF4-FFF2-40B4-BE49-F238E27FC236}">
                <a16:creationId xmlns:a16="http://schemas.microsoft.com/office/drawing/2014/main" id="{426D63EE-91D5-475C-BACF-C556A8A1C514}"/>
              </a:ext>
            </a:extLst>
          </p:cNvPr>
          <p:cNvPicPr>
            <a:picLocks noChangeAspect="1"/>
          </p:cNvPicPr>
          <p:nvPr/>
        </p:nvPicPr>
        <p:blipFill>
          <a:blip r:embed="rId3"/>
          <a:stretch>
            <a:fillRect/>
          </a:stretch>
        </p:blipFill>
        <p:spPr>
          <a:xfrm>
            <a:off x="2490816" y="3231448"/>
            <a:ext cx="7105650" cy="3067050"/>
          </a:xfrm>
          <a:prstGeom prst="rect">
            <a:avLst/>
          </a:prstGeom>
        </p:spPr>
      </p:pic>
    </p:spTree>
    <p:extLst>
      <p:ext uri="{BB962C8B-B14F-4D97-AF65-F5344CB8AC3E}">
        <p14:creationId xmlns:p14="http://schemas.microsoft.com/office/powerpoint/2010/main" val="4207949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4875181"/>
          </a:xfrm>
        </p:spPr>
        <p:txBody>
          <a:bodyPr/>
          <a:lstStyle/>
          <a:p>
            <a:r>
              <a:rPr lang="en-GB" sz="4800" dirty="0">
                <a:latin typeface="Segoe UI Light" panose="020B0502040204020203" pitchFamily="34" charset="0"/>
              </a:rPr>
              <a:t>F# and .NET Core (Linux, OSX, Windows)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err="1">
                <a:latin typeface="Consolas" panose="020B0609020204030204" pitchFamily="49" charset="0"/>
                <a:cs typeface="Consolas" panose="020B0609020204030204" pitchFamily="49" charset="0"/>
              </a:rPr>
              <a:t>dotnet</a:t>
            </a:r>
            <a:r>
              <a:rPr lang="en-GB" sz="3200" dirty="0">
                <a:latin typeface="Consolas" panose="020B0609020204030204" pitchFamily="49" charset="0"/>
                <a:cs typeface="Consolas" panose="020B0609020204030204" pitchFamily="49" charset="0"/>
              </a:rPr>
              <a: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dotnet</a:t>
            </a:r>
            <a:r>
              <a:rPr lang="en-GB" sz="3200" dirty="0">
                <a:latin typeface="Consolas" panose="020B0609020204030204" pitchFamily="49" charset="0"/>
                <a:cs typeface="Consolas" panose="020B0609020204030204" pitchFamily="49" charset="0"/>
              </a:rPr>
              <a:t> build</a:t>
            </a:r>
            <a:br>
              <a:rPr lang="en-GB" sz="3200" dirty="0">
                <a:latin typeface="Consolas" panose="020B0609020204030204" pitchFamily="49" charset="0"/>
                <a:cs typeface="Consolas" panose="020B0609020204030204" pitchFamily="49" charset="0"/>
              </a:rPr>
            </a:br>
            <a:br>
              <a:rPr lang="en-GB" sz="4800" dirty="0">
                <a:latin typeface="Consolas" panose="020B0609020204030204" pitchFamily="49" charset="0"/>
                <a:cs typeface="Consolas" panose="020B0609020204030204" pitchFamily="49" charset="0"/>
              </a:rPr>
            </a:br>
            <a:r>
              <a:rPr lang="en-GB" sz="3200" dirty="0">
                <a:latin typeface="Segoe UI Light" panose="020B0502040204020203" pitchFamily="34" charset="0"/>
                <a:hlinkClick r:id="rId2"/>
              </a:rPr>
              <a:t>docs.microsoft.com/en-us/dotnet/core/</a:t>
            </a:r>
            <a:r>
              <a:rPr lang="en-GB" sz="3200" dirty="0">
                <a:latin typeface="Segoe UI Light" panose="020B0502040204020203" pitchFamily="34" charset="0"/>
              </a:rPr>
              <a:t> </a:t>
            </a:r>
            <a:br>
              <a:rPr lang="en-GB" sz="3200" dirty="0">
                <a:latin typeface="Segoe UI Light" panose="020B0502040204020203" pitchFamily="34"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174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102388"/>
          </a:xfrm>
        </p:spPr>
        <p:txBody>
          <a:bodyPr/>
          <a:lstStyle/>
          <a:p>
            <a:r>
              <a:rPr lang="en-GB" sz="4800" dirty="0">
                <a:latin typeface="Segoe UI Light" panose="020B0502040204020203" pitchFamily="34" charset="0"/>
              </a:rPr>
              <a:t>Fable!</a:t>
            </a:r>
            <a:br>
              <a:rPr lang="en-GB" sz="4800" dirty="0">
                <a:latin typeface="Segoe UI Light" panose="020B0502040204020203" pitchFamily="34" charset="0"/>
              </a:rPr>
            </a:br>
            <a:br>
              <a:rPr lang="en-GB" sz="4800" dirty="0">
                <a:latin typeface="Consolas" panose="020B0609020204030204" pitchFamily="49" charset="0"/>
                <a:cs typeface="Consolas" panose="020B0609020204030204" pitchFamily="49" charset="0"/>
              </a:rPr>
            </a:br>
            <a:r>
              <a:rPr lang="en-GB" sz="4000" dirty="0">
                <a:latin typeface="Consolas" panose="020B0609020204030204" pitchFamily="49" charset="0"/>
                <a:cs typeface="Consolas" panose="020B0609020204030204" pitchFamily="49" charset="0"/>
                <a:hlinkClick r:id="rId2"/>
              </a:rPr>
              <a:t>fable</a:t>
            </a:r>
            <a:r>
              <a:rPr lang="en-GB" sz="4000">
                <a:latin typeface="Consolas" panose="020B0609020204030204" pitchFamily="49" charset="0"/>
                <a:cs typeface="Consolas" panose="020B0609020204030204" pitchFamily="49" charset="0"/>
                <a:hlinkClick r:id="rId2"/>
              </a:rPr>
              <a:t>.io</a:t>
            </a:r>
            <a:br>
              <a:rPr lang="en-GB" sz="4000" dirty="0">
                <a:latin typeface="Consolas" panose="020B0609020204030204" pitchFamily="49" charset="0"/>
                <a:cs typeface="Consolas" panose="020B0609020204030204" pitchFamily="49"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pic>
        <p:nvPicPr>
          <p:cNvPr id="1026" name="Picture 2" descr="http://fable.io/img/shared/fable_logo.png">
            <a:extLst>
              <a:ext uri="{FF2B5EF4-FFF2-40B4-BE49-F238E27FC236}">
                <a16:creationId xmlns:a16="http://schemas.microsoft.com/office/drawing/2014/main" id="{441DB512-57FD-4401-9EEC-2BEEE3A0A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54" y="733931"/>
            <a:ext cx="3456709" cy="2549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AFB96BD-1EFF-4F18-9658-C48E625516F1}"/>
              </a:ext>
            </a:extLst>
          </p:cNvPr>
          <p:cNvPicPr>
            <a:picLocks noChangeAspect="1"/>
          </p:cNvPicPr>
          <p:nvPr/>
        </p:nvPicPr>
        <p:blipFill>
          <a:blip r:embed="rId4"/>
          <a:stretch>
            <a:fillRect/>
          </a:stretch>
        </p:blipFill>
        <p:spPr>
          <a:xfrm>
            <a:off x="6101253" y="4765530"/>
            <a:ext cx="5667375" cy="1704975"/>
          </a:xfrm>
          <a:prstGeom prst="rect">
            <a:avLst/>
          </a:prstGeom>
        </p:spPr>
      </p:pic>
    </p:spTree>
    <p:extLst>
      <p:ext uri="{BB962C8B-B14F-4D97-AF65-F5344CB8AC3E}">
        <p14:creationId xmlns:p14="http://schemas.microsoft.com/office/powerpoint/2010/main" val="306040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66E7-775E-0B45-8995-BD14F6035E7A}"/>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.NET Core is exciting</a:t>
            </a:r>
          </a:p>
        </p:txBody>
      </p:sp>
      <p:sp>
        <p:nvSpPr>
          <p:cNvPr id="3" name="Content Placeholder 2">
            <a:extLst>
              <a:ext uri="{FF2B5EF4-FFF2-40B4-BE49-F238E27FC236}">
                <a16:creationId xmlns:a16="http://schemas.microsoft.com/office/drawing/2014/main" id="{1B4314B8-5729-B544-BA7D-C077E600C533}"/>
              </a:ext>
            </a:extLst>
          </p:cNvPr>
          <p:cNvSpPr>
            <a:spLocks noGrp="1"/>
          </p:cNvSpPr>
          <p:nvPr>
            <p:ph idx="1"/>
          </p:nvPr>
        </p:nvSpPr>
        <p:spPr>
          <a:xfrm>
            <a:off x="481148" y="1428767"/>
            <a:ext cx="11710852" cy="4505849"/>
          </a:xfrm>
        </p:spPr>
        <p:txBody>
          <a:bodyPr/>
          <a:lstStyle/>
          <a:p>
            <a:r>
              <a:rPr lang="en-US" sz="3200" dirty="0">
                <a:latin typeface="Segoe UI Light" panose="020B0502040204020203" pitchFamily="34" charset="0"/>
                <a:cs typeface="Segoe UI Light" panose="020B0502040204020203" pitchFamily="34" charset="0"/>
              </a:rPr>
              <a:t>Opens up new opportunities</a:t>
            </a:r>
          </a:p>
          <a:p>
            <a:pPr lvl="1"/>
            <a:r>
              <a:rPr lang="en-US" sz="2800" dirty="0">
                <a:latin typeface="Segoe UI Light" panose="020B0502040204020203" pitchFamily="34" charset="0"/>
                <a:cs typeface="Segoe UI Light" panose="020B0502040204020203" pitchFamily="34" charset="0"/>
              </a:rPr>
              <a:t>Build-from-source OSS, Cross-platform</a:t>
            </a:r>
          </a:p>
          <a:p>
            <a:pPr lvl="1"/>
            <a:r>
              <a:rPr lang="en-US" sz="2800" dirty="0">
                <a:latin typeface="Segoe UI Light" panose="020B0502040204020203" pitchFamily="34" charset="0"/>
                <a:cs typeface="Segoe UI Light" panose="020B0502040204020203" pitchFamily="34" charset="0"/>
              </a:rPr>
              <a:t>Cloud services are prioritizing support for .NET Core</a:t>
            </a:r>
          </a:p>
          <a:p>
            <a:endParaRPr lang="en-US" sz="3200"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Community has embraced it</a:t>
            </a:r>
          </a:p>
          <a:p>
            <a:pPr lvl="1"/>
            <a:r>
              <a:rPr lang="en-US" sz="2800" dirty="0">
                <a:latin typeface="Segoe UI Light" panose="020B0502040204020203" pitchFamily="34" charset="0"/>
                <a:cs typeface="Segoe UI Light" panose="020B0502040204020203" pitchFamily="34" charset="0"/>
              </a:rPr>
              <a:t>Open source libraries and tooling support</a:t>
            </a:r>
          </a:p>
          <a:p>
            <a:endParaRPr lang="en-US" sz="3200"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Performant and supported</a:t>
            </a:r>
          </a:p>
          <a:p>
            <a:pPr lvl="1"/>
            <a:r>
              <a:rPr lang="en-US" sz="2800" dirty="0">
                <a:latin typeface="Segoe UI Light" panose="020B0502040204020203" pitchFamily="34" charset="0"/>
                <a:cs typeface="Segoe UI Light" panose="020B0502040204020203" pitchFamily="34" charset="0"/>
              </a:rPr>
              <a:t>Ambition is to outperform all competing stacks in industry benchmarks</a:t>
            </a:r>
          </a:p>
        </p:txBody>
      </p:sp>
    </p:spTree>
    <p:extLst>
      <p:ext uri="{BB962C8B-B14F-4D97-AF65-F5344CB8AC3E}">
        <p14:creationId xmlns:p14="http://schemas.microsoft.com/office/powerpoint/2010/main" val="34559466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5270-B3AF-344C-B91E-5DBFEEA5ED1E}"/>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F# on .NET Core is important</a:t>
            </a:r>
          </a:p>
        </p:txBody>
      </p:sp>
      <p:sp>
        <p:nvSpPr>
          <p:cNvPr id="3" name="Content Placeholder 2">
            <a:extLst>
              <a:ext uri="{FF2B5EF4-FFF2-40B4-BE49-F238E27FC236}">
                <a16:creationId xmlns:a16="http://schemas.microsoft.com/office/drawing/2014/main" id="{D655903B-A33D-B84A-BC36-1140CEB011F3}"/>
              </a:ext>
            </a:extLst>
          </p:cNvPr>
          <p:cNvSpPr>
            <a:spLocks noGrp="1"/>
          </p:cNvSpPr>
          <p:nvPr>
            <p:ph idx="1"/>
          </p:nvPr>
        </p:nvSpPr>
        <p:spPr>
          <a:xfrm>
            <a:off x="481148" y="1428767"/>
            <a:ext cx="11151917" cy="5636928"/>
          </a:xfrm>
        </p:spPr>
        <p:txBody>
          <a:bodyPr/>
          <a:lstStyle/>
          <a:p>
            <a:r>
              <a:rPr lang="en-US" dirty="0">
                <a:latin typeface="Segoe UI Light" panose="020B0502040204020203" pitchFamily="34" charset="0"/>
                <a:cs typeface="Segoe UI Light" panose="020B0502040204020203" pitchFamily="34" charset="0"/>
              </a:rPr>
              <a:t>F# is directly in the primary SDK</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F# can stand on its own right without being tied to Windows</a:t>
            </a:r>
          </a:p>
          <a:p>
            <a:pPr lvl="1"/>
            <a:r>
              <a:rPr lang="en-US" dirty="0">
                <a:latin typeface="Segoe UI Light" panose="020B0502040204020203" pitchFamily="34" charset="0"/>
                <a:cs typeface="Segoe UI Light" panose="020B0502040204020203" pitchFamily="34" charset="0"/>
              </a:rPr>
              <a:t>“If you need to target Windows, you can use F#” – no more!</a:t>
            </a:r>
          </a:p>
          <a:p>
            <a:pPr lvl="1"/>
            <a:r>
              <a:rPr lang="en-US" dirty="0">
                <a:latin typeface="Segoe UI Light" panose="020B0502040204020203" pitchFamily="34" charset="0"/>
                <a:cs typeface="Segoe UI Light" panose="020B0502040204020203" pitchFamily="34" charset="0"/>
              </a:rPr>
              <a:t>Independent but aligned</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F# developers are aligned with the future</a:t>
            </a:r>
          </a:p>
          <a:p>
            <a:pPr lvl="1"/>
            <a:r>
              <a:rPr lang="en-US" dirty="0">
                <a:latin typeface="Segoe UI Light" panose="020B0502040204020203" pitchFamily="34" charset="0"/>
                <a:cs typeface="Segoe UI Light" panose="020B0502040204020203" pitchFamily="34" charset="0"/>
              </a:rPr>
              <a:t>Cross-platform</a:t>
            </a:r>
          </a:p>
          <a:p>
            <a:pPr lvl="1"/>
            <a:r>
              <a:rPr lang="en-US" dirty="0">
                <a:latin typeface="Segoe UI Light" panose="020B0502040204020203" pitchFamily="34" charset="0"/>
                <a:cs typeface="Segoe UI Light" panose="020B0502040204020203" pitchFamily="34" charset="0"/>
              </a:rPr>
              <a:t>Cloud programming, web services, etc.</a:t>
            </a:r>
          </a:p>
          <a:p>
            <a:pPr lvl="1"/>
            <a:r>
              <a:rPr lang="en-US" dirty="0">
                <a:latin typeface="Segoe UI Light" panose="020B0502040204020203" pitchFamily="34" charset="0"/>
                <a:cs typeface="Segoe UI Light" panose="020B0502040204020203" pitchFamily="34" charset="0"/>
              </a:rPr>
              <a:t>F# will benefit from future investments in Azure and .NET Core</a:t>
            </a:r>
          </a:p>
          <a:p>
            <a:pPr lvl="1"/>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747242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CA18-1577-E84A-A5BA-222321E3F26F}"/>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F# and .NET Core is still evolving</a:t>
            </a:r>
          </a:p>
        </p:txBody>
      </p:sp>
      <p:sp>
        <p:nvSpPr>
          <p:cNvPr id="3" name="Content Placeholder 2">
            <a:extLst>
              <a:ext uri="{FF2B5EF4-FFF2-40B4-BE49-F238E27FC236}">
                <a16:creationId xmlns:a16="http://schemas.microsoft.com/office/drawing/2014/main" id="{FB813B80-4668-B945-B006-5FA63F3CCD7B}"/>
              </a:ext>
            </a:extLst>
          </p:cNvPr>
          <p:cNvSpPr>
            <a:spLocks noGrp="1"/>
          </p:cNvSpPr>
          <p:nvPr>
            <p:ph idx="1"/>
          </p:nvPr>
        </p:nvSpPr>
        <p:spPr>
          <a:xfrm>
            <a:off x="481148" y="1428767"/>
            <a:ext cx="11151917" cy="4299639"/>
          </a:xfrm>
        </p:spPr>
        <p:txBody>
          <a:bodyPr/>
          <a:lstStyle/>
          <a:p>
            <a:r>
              <a:rPr lang="en-US" dirty="0">
                <a:latin typeface="Segoe UI Light" panose="020B0502040204020203" pitchFamily="34" charset="0"/>
                <a:cs typeface="Segoe UI Light" panose="020B0502040204020203" pitchFamily="34" charset="0"/>
              </a:rPr>
              <a:t>F# Interactive isn’t yet supported, but will change</a:t>
            </a:r>
          </a:p>
          <a:p>
            <a:pPr lvl="1"/>
            <a:r>
              <a:rPr lang="en-US" dirty="0">
                <a:latin typeface="Segoe UI Light" panose="020B0502040204020203" pitchFamily="34" charset="0"/>
                <a:cs typeface="Segoe UI Light" panose="020B0502040204020203" pitchFamily="34" charset="0"/>
              </a:rPr>
              <a:t>Allowing you to reference packages directly</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Type Providers WIP</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Some tooling and debugging issues to work out</a:t>
            </a: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But progress is happening fast, and the direction is clear</a:t>
            </a:r>
          </a:p>
        </p:txBody>
      </p:sp>
    </p:spTree>
    <p:extLst>
      <p:ext uri="{BB962C8B-B14F-4D97-AF65-F5344CB8AC3E}">
        <p14:creationId xmlns:p14="http://schemas.microsoft.com/office/powerpoint/2010/main" val="30727012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r>
              <a:rPr lang="en-GB" sz="4800" dirty="0">
                <a:latin typeface="Segoe UI Light" panose="020B0502040204020203" pitchFamily="34" charset="0"/>
              </a:rPr>
              <a:t>The F# Compiler Service</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Segoe UI Light" panose="020B0502040204020203" pitchFamily="34" charset="0"/>
                <a:hlinkClick r:id="rId2"/>
              </a:rPr>
              <a:t>fsharp.github.io/</a:t>
            </a:r>
            <a:r>
              <a:rPr lang="en-GB" sz="3200" dirty="0" err="1">
                <a:latin typeface="Segoe UI Light" panose="020B0502040204020203" pitchFamily="34" charset="0"/>
                <a:hlinkClick r:id="rId2"/>
              </a:rPr>
              <a:t>FSharp.Compiler.Service</a:t>
            </a: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a:latin typeface="Segoe UI Light" panose="020B0502040204020203" pitchFamily="34" charset="0"/>
              </a:rPr>
              <a:t>Relaxation Achieved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Enterprise Quality + Openness + </a:t>
            </a:r>
            <a:br>
              <a:rPr lang="en-GB" sz="4000" dirty="0">
                <a:latin typeface="Segoe UI Light" panose="020B0502040204020203" pitchFamily="34" charset="0"/>
              </a:rPr>
            </a:br>
            <a:r>
              <a:rPr lang="en-GB" sz="4000" dirty="0">
                <a:latin typeface="Segoe UI Light" panose="020B0502040204020203" pitchFamily="34" charset="0"/>
              </a:rPr>
              <a:t>Community + Tooling + </a:t>
            </a:r>
            <a:br>
              <a:rPr lang="en-GB" sz="4000" dirty="0">
                <a:latin typeface="Segoe UI Light" panose="020B0502040204020203" pitchFamily="34" charset="0"/>
              </a:rPr>
            </a:br>
            <a:r>
              <a:rPr lang="en-GB" sz="4000" dirty="0">
                <a:latin typeface="Segoe UI Light" panose="020B0502040204020203" pitchFamily="34" charset="0"/>
              </a:rPr>
              <a:t>Ecosystem + Evolution Path</a:t>
            </a:r>
            <a:br>
              <a:rPr lang="en-GB" sz="4000" dirty="0">
                <a:latin typeface="Segoe UI Light" panose="020B0502040204020203" pitchFamily="34" charset="0"/>
              </a:rPr>
            </a:br>
            <a:r>
              <a:rPr lang="en-GB" sz="4000" dirty="0">
                <a:latin typeface="Segoe UI Light" panose="020B0502040204020203" pitchFamily="34" charset="0"/>
              </a:rPr>
              <a:t>= </a:t>
            </a:r>
            <a:br>
              <a:rPr lang="en-GB" sz="4000" dirty="0">
                <a:latin typeface="Segoe UI Light" panose="020B0502040204020203" pitchFamily="34" charset="0"/>
              </a:rPr>
            </a:br>
            <a:r>
              <a:rPr lang="en-GB" sz="4000" dirty="0">
                <a:latin typeface="Segoe UI Light" panose="020B0502040204020203" pitchFamily="34" charset="0"/>
              </a:rPr>
              <a:t>Goodness</a:t>
            </a:r>
            <a:br>
              <a:rPr lang="en-GB" sz="4000" b="1" dirty="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930224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5553828"/>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gives some people an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877985"/>
          </a:xfrm>
        </p:spPr>
        <p:txBody>
          <a:bodyPr/>
          <a:lstStyle/>
          <a:p>
            <a:r>
              <a:rPr lang="en-GB" sz="4000" dirty="0">
                <a:latin typeface="Segoe UI Light" panose="020B0502040204020203" pitchFamily="34" charset="0"/>
              </a:rPr>
              <a:t>A starting position….</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The great disputes of computer science should be struggled with</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They are chances to make a better, simpler, more relaxed world as much as create opposing camps</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cs typeface="Consolas" pitchFamily="49" charset="0"/>
              </a:rPr>
              <a:t>   </a:t>
            </a:r>
            <a:r>
              <a:rPr lang="en-US" b="1" dirty="0">
                <a:solidFill>
                  <a:schemeClr val="accent2"/>
                </a:solidFill>
                <a:cs typeface="Consolas" pitchFamily="49" charset="0"/>
              </a:rPr>
              <a:t>let</a:t>
            </a:r>
            <a:r>
              <a:rPr lang="en-US" b="1" dirty="0">
                <a:cs typeface="Consolas" pitchFamily="49" charset="0"/>
              </a:rPr>
              <a:t> d2 = dx*</a:t>
            </a:r>
            <a:r>
              <a:rPr lang="en-US" b="1" dirty="0" err="1">
                <a:cs typeface="Consolas" pitchFamily="49" charset="0"/>
              </a:rPr>
              <a:t>dx+dy</a:t>
            </a:r>
            <a:r>
              <a:rPr lang="en-US" b="1" dirty="0">
                <a:cs typeface="Consolas"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69989"/>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embrace objects, make them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especially for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and software engineering purposes</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8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9294036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extLst>
                    <a:ext uri="{9D8B030D-6E8A-4147-A177-3AD203B41FA5}">
                      <a16:colId xmlns:a16="http://schemas.microsoft.com/office/drawing/2014/main" val="20000"/>
                    </a:ext>
                  </a:extLst>
                </a:gridCol>
                <a:gridCol w="1292469">
                  <a:extLst>
                    <a:ext uri="{9D8B030D-6E8A-4147-A177-3AD203B41FA5}">
                      <a16:colId xmlns:a16="http://schemas.microsoft.com/office/drawing/2014/main" val="20001"/>
                    </a:ext>
                  </a:extLst>
                </a:gridCol>
                <a:gridCol w="1292469">
                  <a:extLst>
                    <a:ext uri="{9D8B030D-6E8A-4147-A177-3AD203B41FA5}">
                      <a16:colId xmlns:a16="http://schemas.microsoft.com/office/drawing/2014/main" val="20002"/>
                    </a:ext>
                  </a:extLst>
                </a:gridCol>
                <a:gridCol w="1292469">
                  <a:extLst>
                    <a:ext uri="{9D8B030D-6E8A-4147-A177-3AD203B41FA5}">
                      <a16:colId xmlns:a16="http://schemas.microsoft.com/office/drawing/2014/main" val="20003"/>
                    </a:ext>
                  </a:extLst>
                </a:gridCol>
                <a:gridCol w="1292469">
                  <a:extLst>
                    <a:ext uri="{9D8B030D-6E8A-4147-A177-3AD203B41FA5}">
                      <a16:colId xmlns:a16="http://schemas.microsoft.com/office/drawing/2014/main" val="20004"/>
                    </a:ext>
                  </a:extLst>
                </a:gridCol>
                <a:gridCol w="1292469">
                  <a:extLst>
                    <a:ext uri="{9D8B030D-6E8A-4147-A177-3AD203B41FA5}">
                      <a16:colId xmlns:a16="http://schemas.microsoft.com/office/drawing/2014/main" val="20005"/>
                    </a:ext>
                  </a:extLst>
                </a:gridCol>
                <a:gridCol w="1292469">
                  <a:extLst>
                    <a:ext uri="{9D8B030D-6E8A-4147-A177-3AD203B41FA5}">
                      <a16:colId xmlns:a16="http://schemas.microsoft.com/office/drawing/2014/main" val="20006"/>
                    </a:ext>
                  </a:extLst>
                </a:gridCol>
                <a:gridCol w="1292469">
                  <a:extLst>
                    <a:ext uri="{9D8B030D-6E8A-4147-A177-3AD203B41FA5}">
                      <a16:colId xmlns:a16="http://schemas.microsoft.com/office/drawing/2014/main" val="20007"/>
                    </a:ext>
                  </a:extLst>
                </a:gridCol>
              </a:tblGrid>
              <a:tr h="891333">
                <a:tc>
                  <a:txBody>
                    <a:bodyPr/>
                    <a:lstStyle/>
                    <a:p>
                      <a:endParaRPr lang="en-GB" sz="1600" dirty="0"/>
                    </a:p>
                  </a:txBody>
                  <a:tcPr/>
                </a:tc>
                <a:tc>
                  <a:txBody>
                    <a:bodyPr/>
                    <a:lstStyle/>
                    <a:p>
                      <a:r>
                        <a:rPr lang="en-GB" sz="1600"/>
                        <a:t>Expression-oriented</a:t>
                      </a:r>
                      <a:endParaRPr lang="en-GB" sz="1600" dirty="0"/>
                    </a:p>
                  </a:txBody>
                  <a:tcPr/>
                </a:tc>
                <a:tc>
                  <a:txBody>
                    <a:bodyPr/>
                    <a:lstStyle/>
                    <a:p>
                      <a:r>
                        <a:rPr lang="en-GB" sz="1600" dirty="0"/>
                        <a:t>No</a:t>
                      </a:r>
                      <a:r>
                        <a:rPr lang="en-GB" sz="1600" baseline="0" dirty="0"/>
                        <a:t> null</a:t>
                      </a:r>
                      <a:endParaRPr lang="en-GB" sz="1600" dirty="0"/>
                    </a:p>
                  </a:txBody>
                  <a:tcPr/>
                </a:tc>
                <a:tc>
                  <a:txBody>
                    <a:bodyPr/>
                    <a:lstStyle/>
                    <a:p>
                      <a:r>
                        <a:rPr lang="en-GB" sz="1600" dirty="0"/>
                        <a:t>Multiple</a:t>
                      </a:r>
                      <a:r>
                        <a:rPr lang="en-GB" sz="1600" baseline="0" dirty="0"/>
                        <a:t> </a:t>
                      </a:r>
                      <a:r>
                        <a:rPr lang="en-GB" sz="1600" baseline="0" dirty="0" err="1"/>
                        <a:t>Args</a:t>
                      </a:r>
                      <a:r>
                        <a:rPr lang="en-GB" sz="1600" baseline="0" dirty="0"/>
                        <a:t> = Tuples</a:t>
                      </a:r>
                      <a:endParaRPr lang="en-GB" sz="1600" dirty="0"/>
                    </a:p>
                  </a:txBody>
                  <a:tcPr/>
                </a:tc>
                <a:tc>
                  <a:txBody>
                    <a:bodyPr/>
                    <a:lstStyle/>
                    <a:p>
                      <a:r>
                        <a:rPr lang="en-GB" sz="1600" dirty="0"/>
                        <a:t>Closure and Capture</a:t>
                      </a:r>
                    </a:p>
                  </a:txBody>
                  <a:tcPr/>
                </a:tc>
                <a:tc>
                  <a:txBody>
                    <a:bodyPr/>
                    <a:lstStyle/>
                    <a:p>
                      <a:r>
                        <a:rPr lang="en-GB" sz="1600" dirty="0"/>
                        <a:t>First</a:t>
                      </a:r>
                      <a:r>
                        <a:rPr lang="en-GB" sz="1600" baseline="0" dirty="0"/>
                        <a:t>-class Values</a:t>
                      </a:r>
                      <a:endParaRPr lang="en-GB" sz="1600" dirty="0"/>
                    </a:p>
                  </a:txBody>
                  <a:tcPr/>
                </a:tc>
                <a:tc>
                  <a:txBody>
                    <a:bodyPr/>
                    <a:lstStyle/>
                    <a:p>
                      <a:r>
                        <a:rPr lang="en-GB" sz="1600" dirty="0"/>
                        <a:t>Currying</a:t>
                      </a: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HM</a:t>
                      </a:r>
                      <a:r>
                        <a:rPr lang="en-GB" sz="1600" baseline="0" dirty="0"/>
                        <a:t> Type Inference</a:t>
                      </a:r>
                      <a:endParaRPr lang="en-GB" sz="1600" dirty="0"/>
                    </a:p>
                    <a:p>
                      <a:endParaRPr lang="en-GB" sz="1600" dirty="0"/>
                    </a:p>
                  </a:txBody>
                  <a:tcPr/>
                </a:tc>
                <a:extLst>
                  <a:ext uri="{0D108BD9-81ED-4DB2-BD59-A6C34878D82A}">
                    <a16:rowId xmlns:a16="http://schemas.microsoft.com/office/drawing/2014/main" val="10000"/>
                  </a:ext>
                </a:extLst>
              </a:tr>
              <a:tr h="732306">
                <a:tc>
                  <a:txBody>
                    <a:bodyPr/>
                    <a:lstStyle/>
                    <a:p>
                      <a:r>
                        <a:rPr lang="en-GB" sz="1600" dirty="0"/>
                        <a:t>void (unit)</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1"/>
                  </a:ext>
                </a:extLst>
              </a:tr>
              <a:tr h="732306">
                <a:tc>
                  <a:txBody>
                    <a:bodyPr/>
                    <a:lstStyle/>
                    <a:p>
                      <a:r>
                        <a:rPr lang="en-GB" sz="1600" dirty="0"/>
                        <a:t>Object Types</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lang="en-GB" sz="2800" dirty="0">
                          <a:sym typeface="Wingdings" panose="05000000000000000000" pitchFamily="2" charset="2"/>
                        </a:rPr>
                        <a:t></a:t>
                      </a:r>
                      <a:endParaRPr lang="en-GB" sz="1600" dirty="0"/>
                    </a:p>
                  </a:txBody>
                  <a:tcPr anchor="ctr"/>
                </a:tc>
                <a:extLst>
                  <a:ext uri="{0D108BD9-81ED-4DB2-BD59-A6C34878D82A}">
                    <a16:rowId xmlns:a16="http://schemas.microsoft.com/office/drawing/2014/main" val="10002"/>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Subtyping</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3"/>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Dot-notation</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4"/>
                  </a:ext>
                </a:extLst>
              </a:tr>
              <a:tr h="732306">
                <a:tc>
                  <a:txBody>
                    <a:bodyPr/>
                    <a:lstStyle/>
                    <a:p>
                      <a:r>
                        <a:rPr lang="en-GB" sz="1600" dirty="0"/>
                        <a:t>Inheritance</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a:t>¾</a:t>
                      </a:r>
                    </a:p>
                  </a:txBody>
                  <a:tcPr anchor="ctr"/>
                </a:tc>
                <a:extLst>
                  <a:ext uri="{0D108BD9-81ED-4DB2-BD59-A6C34878D82A}">
                    <a16:rowId xmlns:a16="http://schemas.microsoft.com/office/drawing/2014/main" val="10005"/>
                  </a:ext>
                </a:extLst>
              </a:tr>
              <a:tr h="891333">
                <a:tc>
                  <a:txBody>
                    <a:bodyPr/>
                    <a:lstStyle/>
                    <a:p>
                      <a:r>
                        <a:rPr lang="en-GB" sz="1600" dirty="0"/>
                        <a:t>Method </a:t>
                      </a:r>
                      <a:r>
                        <a:rPr lang="en-GB" sz="1600" dirty="0" err="1"/>
                        <a:t>Overloding</a:t>
                      </a:r>
                      <a:endParaRPr lang="en-GB" sz="1600" dirty="0"/>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6"/>
                  </a:ext>
                </a:extLst>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functional-first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722" y="1223888"/>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Not a new idea…</a:t>
            </a:r>
            <a:endParaRPr lang="en-GB" dirty="0">
              <a:latin typeface="Segoe UI Light" panose="020B0502040204020203" pitchFamily="34" charset="0"/>
            </a:endParaRPr>
          </a:p>
        </p:txBody>
      </p:sp>
    </p:spTree>
    <p:extLst>
      <p:ext uri="{BB962C8B-B14F-4D97-AF65-F5344CB8AC3E}">
        <p14:creationId xmlns:p14="http://schemas.microsoft.com/office/powerpoint/2010/main" val="35120089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63642"/>
          </a:xfrm>
        </p:spPr>
        <p:txBody>
          <a:bodyPr/>
          <a:lstStyle/>
          <a:p>
            <a:r>
              <a:rPr lang="en-GB" dirty="0">
                <a:latin typeface="Segoe UI Light" panose="020B0502040204020203" pitchFamily="34" charset="0"/>
              </a:rPr>
              <a:t>Positive Synthesis Achieved </a:t>
            </a:r>
            <a:r>
              <a:rPr lang="en-GB" sz="4800" dirty="0">
                <a:solidFill>
                  <a:srgbClr val="59D01E"/>
                </a:solidFill>
                <a:latin typeface="Segoe UI Light" panose="020B0502040204020203" pitchFamily="34" charset="0"/>
              </a:rPr>
              <a:t>✔</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some limitations remain…  and there is one area in particular that’s 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8407" y="2210871"/>
            <a:ext cx="11169050" cy="174496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a:latin typeface="Segoe UI Light" panose="020B0502040204020203" pitchFamily="34" charset="0"/>
              </a:rPr>
              <a:t>Circularities and Modularity in the Wild</a:t>
            </a:r>
            <a:br>
              <a:rPr lang="en-GB" dirty="0">
                <a:latin typeface="Segoe UI Light" panose="020B0502040204020203" pitchFamily="34" charset="0"/>
              </a:rPr>
            </a:br>
            <a:br>
              <a:rPr lang="en-GB" dirty="0">
                <a:latin typeface="Segoe UI Light" panose="020B0502040204020203" pitchFamily="34" charset="0"/>
              </a:rPr>
            </a:br>
            <a:r>
              <a:rPr lang="en-GB" sz="3599" dirty="0">
                <a:latin typeface="Segoe UI Light" panose="020B0502040204020203" pitchFamily="34" charset="0"/>
              </a:rPr>
              <a:t>(Analysis by Scott Wlaschin and F# Community)</a:t>
            </a:r>
            <a:endParaRPr lang="en-GB" sz="3599" b="1" dirty="0">
              <a:latin typeface="Segoe UI Light" panose="020B0502040204020203" pitchFamily="34" charset="0"/>
            </a:endParaRPr>
          </a:p>
        </p:txBody>
      </p:sp>
    </p:spTree>
    <p:extLst>
      <p:ext uri="{BB962C8B-B14F-4D97-AF65-F5344CB8AC3E}">
        <p14:creationId xmlns:p14="http://schemas.microsoft.com/office/powerpoint/2010/main" val="2436860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821700"/>
          </a:xfrm>
        </p:spPr>
        <p:txBody>
          <a:bodyPr/>
          <a:lstStyle/>
          <a:p>
            <a:r>
              <a:rPr lang="en-GB" sz="4799" dirty="0">
                <a:latin typeface="Segoe UI Light" panose="020B0502040204020203" pitchFamily="34" charset="0"/>
              </a:rPr>
              <a:t>Mixed OO/Functional Programming Has Won</a:t>
            </a:r>
            <a:br>
              <a:rPr lang="en-GB" sz="4799" dirty="0">
                <a:latin typeface="Segoe UI Light" panose="020B0502040204020203" pitchFamily="34" charset="0"/>
              </a:rPr>
            </a:br>
            <a:br>
              <a:rPr lang="en-GB" sz="4799" dirty="0">
                <a:latin typeface="Segoe UI Light" panose="020B0502040204020203" pitchFamily="34" charset="0"/>
              </a:rPr>
            </a:br>
            <a:r>
              <a:rPr lang="en-GB" sz="3599" dirty="0">
                <a:latin typeface="Segoe UI Light" panose="020B0502040204020203" pitchFamily="34" charset="0"/>
              </a:rPr>
              <a:t>Lambdas in C#, Java, C++, …</a:t>
            </a:r>
            <a:br>
              <a:rPr lang="en-GB" sz="3599" dirty="0">
                <a:latin typeface="Segoe UI Light" panose="020B0502040204020203" pitchFamily="34" charset="0"/>
              </a:rPr>
            </a:br>
            <a:r>
              <a:rPr lang="en-GB" sz="3599" dirty="0" err="1">
                <a:latin typeface="Segoe UI Light" panose="020B0502040204020203" pitchFamily="34" charset="0"/>
              </a:rPr>
              <a:t>Async</a:t>
            </a:r>
            <a:r>
              <a:rPr lang="en-GB" sz="3599" dirty="0">
                <a:latin typeface="Segoe UI Light" panose="020B0502040204020203" pitchFamily="34" charset="0"/>
              </a:rPr>
              <a:t> monadic modality in C#, </a:t>
            </a:r>
            <a:r>
              <a:rPr lang="en-GB" sz="3599" dirty="0" err="1">
                <a:latin typeface="Segoe UI Light" panose="020B0502040204020203" pitchFamily="34" charset="0"/>
              </a:rPr>
              <a:t>Javascript</a:t>
            </a:r>
            <a:r>
              <a:rPr lang="en-GB" sz="3599" dirty="0">
                <a:latin typeface="Segoe UI Light" panose="020B0502040204020203" pitchFamily="34" charset="0"/>
              </a:rPr>
              <a:t>, PHP (Hack), …</a:t>
            </a:r>
            <a:br>
              <a:rPr lang="en-GB" sz="3599" dirty="0">
                <a:latin typeface="Segoe UI Light" panose="020B0502040204020203" pitchFamily="34" charset="0"/>
              </a:rPr>
            </a:br>
            <a:r>
              <a:rPr lang="en-GB" sz="3599" dirty="0">
                <a:latin typeface="Segoe UI Light" panose="020B0502040204020203" pitchFamily="34" charset="0"/>
              </a:rPr>
              <a:t>Function types in C#, </a:t>
            </a:r>
            <a:r>
              <a:rPr lang="en-GB" sz="3599" dirty="0" err="1">
                <a:latin typeface="Segoe UI Light" panose="020B0502040204020203" pitchFamily="34" charset="0"/>
              </a:rPr>
              <a:t>TypeScript</a:t>
            </a:r>
            <a:r>
              <a:rPr lang="en-GB" sz="3599" dirty="0">
                <a:latin typeface="Segoe UI Light" panose="020B0502040204020203" pitchFamily="34" charset="0"/>
              </a:rPr>
              <a:t>, …</a:t>
            </a:r>
            <a:br>
              <a:rPr lang="en-GB" sz="3599" dirty="0">
                <a:latin typeface="Segoe UI Light" panose="020B0502040204020203" pitchFamily="34" charset="0"/>
              </a:rPr>
            </a:br>
            <a:r>
              <a:rPr lang="en-GB" sz="3599" dirty="0">
                <a:latin typeface="Segoe UI Light" panose="020B0502040204020203" pitchFamily="34" charset="0"/>
              </a:rPr>
              <a:t>Generics in C#, Java, Visual Basic, …</a:t>
            </a:r>
            <a:br>
              <a:rPr lang="en-GB" sz="3599" dirty="0">
                <a:latin typeface="Segoe UI Light" panose="020B0502040204020203" pitchFamily="34" charset="0"/>
              </a:rPr>
            </a:br>
            <a:r>
              <a:rPr lang="en-GB" sz="3599" dirty="0">
                <a:latin typeface="Segoe UI Light" panose="020B0502040204020203" pitchFamily="34" charset="0"/>
              </a:rPr>
              <a:t>…</a:t>
            </a:r>
          </a:p>
        </p:txBody>
      </p:sp>
    </p:spTree>
    <p:extLst>
      <p:ext uri="{BB962C8B-B14F-4D97-AF65-F5344CB8AC3E}">
        <p14:creationId xmlns:p14="http://schemas.microsoft.com/office/powerpoint/2010/main" val="109091286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16" y="812834"/>
            <a:ext cx="11169050" cy="4320157"/>
          </a:xfrm>
        </p:spPr>
        <p:txBody>
          <a:bodyPr/>
          <a:lstStyle/>
          <a:p>
            <a:r>
              <a:rPr lang="en-GB" sz="4799" dirty="0">
                <a:latin typeface="Segoe UI Light" panose="020B0502040204020203" pitchFamily="34" charset="0"/>
              </a:rPr>
              <a:t>… except where it hasn’t</a:t>
            </a:r>
            <a:br>
              <a:rPr lang="en-GB" sz="4799" dirty="0">
                <a:latin typeface="Segoe UI Light" panose="020B0502040204020203" pitchFamily="34" charset="0"/>
              </a:rPr>
            </a:br>
            <a:br>
              <a:rPr lang="en-GB" sz="4799" dirty="0">
                <a:latin typeface="Segoe UI Light" panose="020B0502040204020203" pitchFamily="34" charset="0"/>
              </a:rPr>
            </a:br>
            <a:r>
              <a:rPr lang="en-GB" sz="3599" dirty="0">
                <a:latin typeface="Segoe UI Light" panose="020B0502040204020203" pitchFamily="34" charset="0"/>
              </a:rPr>
              <a:t>Inheritance everywhere!!!</a:t>
            </a:r>
            <a:br>
              <a:rPr lang="en-GB" sz="3599" dirty="0">
                <a:latin typeface="Segoe UI Light" panose="020B0502040204020203" pitchFamily="34" charset="0"/>
              </a:rPr>
            </a:br>
            <a:br>
              <a:rPr lang="en-GB" sz="3599" dirty="0">
                <a:latin typeface="Segoe UI Light" panose="020B0502040204020203" pitchFamily="34" charset="0"/>
              </a:rPr>
            </a:br>
            <a:r>
              <a:rPr lang="en-GB" sz="3599" dirty="0">
                <a:latin typeface="Segoe UI Light" panose="020B0502040204020203" pitchFamily="34" charset="0"/>
              </a:rPr>
              <a:t>Nulls everywhere!!!</a:t>
            </a:r>
            <a:br>
              <a:rPr lang="en-GB" sz="3599" dirty="0">
                <a:latin typeface="Segoe UI Light" panose="020B0502040204020203" pitchFamily="34" charset="0"/>
              </a:rPr>
            </a:br>
            <a:br>
              <a:rPr lang="en-GB" sz="3599" dirty="0">
                <a:latin typeface="Segoe UI Light" panose="020B0502040204020203" pitchFamily="34" charset="0"/>
              </a:rPr>
            </a:br>
            <a:r>
              <a:rPr lang="en-GB" sz="3599" b="1" dirty="0">
                <a:latin typeface="Segoe UI Light" panose="020B0502040204020203" pitchFamily="34" charset="0"/>
              </a:rPr>
              <a:t>Circularities everywhere!!!!</a:t>
            </a:r>
            <a:br>
              <a:rPr lang="en-GB" sz="3599" b="1" dirty="0">
                <a:latin typeface="Segoe UI Light" panose="020B0502040204020203" pitchFamily="34" charset="0"/>
              </a:rPr>
            </a:br>
            <a:endParaRPr lang="en-GB" sz="3599" b="1" dirty="0">
              <a:latin typeface="Segoe UI Light" panose="020B0502040204020203" pitchFamily="34" charset="0"/>
            </a:endParaRPr>
          </a:p>
        </p:txBody>
      </p:sp>
    </p:spTree>
    <p:extLst>
      <p:ext uri="{BB962C8B-B14F-4D97-AF65-F5344CB8AC3E}">
        <p14:creationId xmlns:p14="http://schemas.microsoft.com/office/powerpoint/2010/main" val="149627798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a:latin typeface="Segoe UI Light" panose="020B0502040204020203" pitchFamily="34" charset="0"/>
                <a:cs typeface="Segoe UI Light" panose="020B0502040204020203" pitchFamily="34" charset="0"/>
              </a:rPr>
              <a:t>Unnecessary Circularities are Evil</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4"/>
            <a:ext cx="11144980" cy="5120217"/>
          </a:xfrm>
        </p:spPr>
        <p:txBody>
          <a:bodyPr/>
          <a:lstStyle/>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To the functional programmer, it is “obvious” that our software methodology should help minimize and reduce cyclic dependencies in program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0" y="1344891"/>
            <a:ext cx="4381760" cy="31379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50" y="1609868"/>
            <a:ext cx="4389198" cy="2872929"/>
          </a:xfrm>
          <a:prstGeom prst="rect">
            <a:avLst/>
          </a:prstGeom>
        </p:spPr>
      </p:pic>
    </p:spTree>
    <p:extLst>
      <p:ext uri="{BB962C8B-B14F-4D97-AF65-F5344CB8AC3E}">
        <p14:creationId xmlns:p14="http://schemas.microsoft.com/office/powerpoint/2010/main" val="265841769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a:latin typeface="Segoe UI Light" panose="020B0502040204020203" pitchFamily="34" charset="0"/>
                <a:cs typeface="Segoe UI Light" panose="020B0502040204020203" pitchFamily="34" charset="0"/>
              </a:rPr>
              <a:t>The C#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609304"/>
          </a:xfrm>
        </p:spPr>
        <p:txBody>
          <a:bodyPr/>
          <a:lstStyle/>
          <a:p>
            <a:pPr marL="0" indent="0">
              <a:buNone/>
            </a:pPr>
            <a:r>
              <a:rPr lang="en-GB" sz="3199" dirty="0">
                <a:latin typeface="Segoe UI Light" panose="020B0502040204020203" pitchFamily="34" charset="0"/>
                <a:cs typeface="Segoe UI Light" panose="020B0502040204020203" pitchFamily="34" charset="0"/>
              </a:rPr>
              <a:t>All files in an “assembly” are mutually referential </a:t>
            </a: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Arbitrary circularity between “internal” items in an assembly</a:t>
            </a:r>
          </a:p>
          <a:p>
            <a:pPr marL="0" indent="0">
              <a:buNone/>
            </a:pPr>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Mutually recursive “assemblies” are possible if you try hard</a:t>
            </a:r>
          </a:p>
        </p:txBody>
      </p:sp>
    </p:spTree>
    <p:extLst>
      <p:ext uri="{BB962C8B-B14F-4D97-AF65-F5344CB8AC3E}">
        <p14:creationId xmlns:p14="http://schemas.microsoft.com/office/powerpoint/2010/main" val="115086951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a:latin typeface="Segoe UI Light" panose="020B0502040204020203" pitchFamily="34" charset="0"/>
                <a:cs typeface="Segoe UI Light" panose="020B0502040204020203" pitchFamily="34" charset="0"/>
              </a:rPr>
              <a:t>The F#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981842"/>
          </a:xfrm>
        </p:spPr>
        <p:txBody>
          <a:bodyPr/>
          <a:lstStyle/>
          <a:p>
            <a:pPr marL="0" indent="0">
              <a:buNone/>
            </a:pPr>
            <a:r>
              <a:rPr lang="en-GB" sz="3199" dirty="0">
                <a:latin typeface="Segoe UI Light" panose="020B0502040204020203" pitchFamily="34" charset="0"/>
                <a:cs typeface="Segoe UI Light" panose="020B0502040204020203" pitchFamily="34" charset="0"/>
              </a:rPr>
              <a:t>Like Haskell and </a:t>
            </a:r>
            <a:r>
              <a:rPr lang="en-GB" sz="3199" dirty="0" err="1">
                <a:latin typeface="Segoe UI Light" panose="020B0502040204020203" pitchFamily="34" charset="0"/>
                <a:cs typeface="Segoe UI Light" panose="020B0502040204020203" pitchFamily="34" charset="0"/>
              </a:rPr>
              <a:t>OCaml</a:t>
            </a:r>
            <a:r>
              <a:rPr lang="en-GB" sz="3199" dirty="0">
                <a:latin typeface="Segoe UI Light" panose="020B0502040204020203" pitchFamily="34" charset="0"/>
                <a:cs typeface="Segoe UI Light" panose="020B0502040204020203" pitchFamily="34" charset="0"/>
              </a:rPr>
              <a:t>, F# has a file ordering</a:t>
            </a:r>
          </a:p>
          <a:p>
            <a:pPr marL="0" indent="0">
              <a:buNone/>
            </a:pPr>
            <a:endParaRPr lang="en-GB" sz="1800"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F# encourages minimizing dependencies within a file</a:t>
            </a:r>
          </a:p>
          <a:p>
            <a:endParaRPr lang="en-GB" sz="1800"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Parameterization the preferred technique</a:t>
            </a:r>
          </a:p>
          <a:p>
            <a:pPr marL="0" indent="0">
              <a:buNone/>
            </a:pPr>
            <a:endParaRPr lang="en-GB" sz="1800"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F# objects support limited forms of circularity when needed</a:t>
            </a:r>
          </a:p>
        </p:txBody>
      </p:sp>
    </p:spTree>
    <p:extLst>
      <p:ext uri="{BB962C8B-B14F-4D97-AF65-F5344CB8AC3E}">
        <p14:creationId xmlns:p14="http://schemas.microsoft.com/office/powerpoint/2010/main" val="111307327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6" name="Picture 5"/>
          <p:cNvPicPr>
            <a:picLocks noChangeAspect="1"/>
          </p:cNvPicPr>
          <p:nvPr/>
        </p:nvPicPr>
        <p:blipFill>
          <a:blip r:embed="rId2"/>
          <a:stretch>
            <a:fillRect/>
          </a:stretch>
        </p:blipFill>
        <p:spPr>
          <a:xfrm>
            <a:off x="754245" y="1187081"/>
            <a:ext cx="10015139" cy="5063121"/>
          </a:xfrm>
          <a:prstGeom prst="rect">
            <a:avLst/>
          </a:prstGeom>
        </p:spPr>
      </p:pic>
    </p:spTree>
    <p:extLst>
      <p:ext uri="{BB962C8B-B14F-4D97-AF65-F5344CB8AC3E}">
        <p14:creationId xmlns:p14="http://schemas.microsoft.com/office/powerpoint/2010/main" val="283131216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3" name="Picture 2"/>
          <p:cNvPicPr>
            <a:picLocks noChangeAspect="1"/>
          </p:cNvPicPr>
          <p:nvPr/>
        </p:nvPicPr>
        <p:blipFill>
          <a:blip r:embed="rId2"/>
          <a:stretch>
            <a:fillRect/>
          </a:stretch>
        </p:blipFill>
        <p:spPr>
          <a:xfrm>
            <a:off x="760320" y="1447866"/>
            <a:ext cx="9654303" cy="4752118"/>
          </a:xfrm>
          <a:prstGeom prst="rect">
            <a:avLst/>
          </a:prstGeom>
        </p:spPr>
      </p:pic>
      <p:pic>
        <p:nvPicPr>
          <p:cNvPr id="4" name="Picture 3"/>
          <p:cNvPicPr>
            <a:picLocks noChangeAspect="1"/>
          </p:cNvPicPr>
          <p:nvPr/>
        </p:nvPicPr>
        <p:blipFill>
          <a:blip r:embed="rId3"/>
          <a:stretch>
            <a:fillRect/>
          </a:stretch>
        </p:blipFill>
        <p:spPr>
          <a:xfrm>
            <a:off x="760320" y="1109249"/>
            <a:ext cx="1333191" cy="342821"/>
          </a:xfrm>
          <a:prstGeom prst="rect">
            <a:avLst/>
          </a:prstGeom>
        </p:spPr>
      </p:pic>
    </p:spTree>
    <p:extLst>
      <p:ext uri="{BB962C8B-B14F-4D97-AF65-F5344CB8AC3E}">
        <p14:creationId xmlns:p14="http://schemas.microsoft.com/office/powerpoint/2010/main" val="215343140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406" y="228600"/>
            <a:ext cx="4623292" cy="1163395"/>
          </a:xfrm>
        </p:spPr>
        <p:txBody>
          <a:bodyPr/>
          <a:lstStyle/>
          <a:p>
            <a:r>
              <a:rPr lang="en-GB" sz="2800" dirty="0">
                <a:latin typeface="Segoe UI Light" panose="020B0502040204020203" pitchFamily="34" charset="0"/>
              </a:rPr>
              <a:t>F# code has fewer top-level dependencies</a:t>
            </a:r>
            <a:br>
              <a:rPr lang="en-GB" sz="2800" dirty="0">
                <a:latin typeface="Segoe UI Light" panose="020B0502040204020203" pitchFamily="34" charset="0"/>
              </a:rPr>
            </a:br>
            <a:endParaRPr lang="en-GB" sz="2800" dirty="0">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522716" y="228601"/>
            <a:ext cx="6288136" cy="6723832"/>
          </a:xfrm>
          <a:prstGeom prst="rect">
            <a:avLst/>
          </a:prstGeom>
        </p:spPr>
      </p:pic>
    </p:spTree>
    <p:extLst>
      <p:ext uri="{BB962C8B-B14F-4D97-AF65-F5344CB8AC3E}">
        <p14:creationId xmlns:p14="http://schemas.microsoft.com/office/powerpoint/2010/main" val="25370731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a:latin typeface="Segoe UI Light" panose="020B0502040204020203" pitchFamily="34" charset="0"/>
              </a:rPr>
              <a:t>You can of course take this too far </a:t>
            </a:r>
            <a:r>
              <a:rPr lang="en-GB" dirty="0">
                <a:latin typeface="Segoe UI Light" panose="020B0502040204020203" pitchFamily="34" charset="0"/>
                <a:sym typeface="Wingdings" panose="05000000000000000000" pitchFamily="2" charset="2"/>
              </a:rPr>
              <a:t> :)</a:t>
            </a:r>
            <a:endParaRPr lang="en-GB" dirty="0">
              <a:latin typeface="Segoe UI Light" panose="020B0502040204020203" pitchFamily="34"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14251" y="367026"/>
            <a:ext cx="8458780" cy="5834130"/>
          </a:xfrm>
          <a:prstGeom prst="rect">
            <a:avLst/>
          </a:prstGeom>
          <a:ln>
            <a:solidFill>
              <a:schemeClr val="accent1"/>
            </a:solidFill>
          </a:ln>
        </p:spPr>
      </p:pic>
    </p:spTree>
    <p:extLst>
      <p:ext uri="{BB962C8B-B14F-4D97-AF65-F5344CB8AC3E}">
        <p14:creationId xmlns:p14="http://schemas.microsoft.com/office/powerpoint/2010/main" val="780502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2901" y="710241"/>
            <a:ext cx="5753581" cy="524184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76297" y="710241"/>
            <a:ext cx="5753244" cy="5241845"/>
          </a:xfrm>
          <a:prstGeom prst="rect">
            <a:avLst/>
          </a:prstGeom>
          <a:ln>
            <a:solidFill>
              <a:schemeClr val="accent1"/>
            </a:solidFill>
          </a:ln>
        </p:spPr>
      </p:pic>
    </p:spTree>
    <p:extLst>
      <p:ext uri="{BB962C8B-B14F-4D97-AF65-F5344CB8AC3E}">
        <p14:creationId xmlns:p14="http://schemas.microsoft.com/office/powerpoint/2010/main" val="5585886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3732" y="228600"/>
            <a:ext cx="8898661" cy="6648716"/>
          </a:xfrm>
          <a:prstGeom prst="rect">
            <a:avLst/>
          </a:prstGeom>
        </p:spPr>
      </p:pic>
    </p:spTree>
    <p:extLst>
      <p:ext uri="{BB962C8B-B14F-4D97-AF65-F5344CB8AC3E}">
        <p14:creationId xmlns:p14="http://schemas.microsoft.com/office/powerpoint/2010/main" val="136701800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2179" y="228601"/>
            <a:ext cx="9483910" cy="6629399"/>
          </a:xfrm>
          <a:prstGeom prst="rect">
            <a:avLst/>
          </a:prstGeom>
        </p:spPr>
      </p:pic>
    </p:spTree>
    <p:extLst>
      <p:ext uri="{BB962C8B-B14F-4D97-AF65-F5344CB8AC3E}">
        <p14:creationId xmlns:p14="http://schemas.microsoft.com/office/powerpoint/2010/main" val="18827351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114" y="228600"/>
            <a:ext cx="6203425" cy="6329325"/>
          </a:xfrm>
          <a:prstGeom prst="rect">
            <a:avLst/>
          </a:prstGeom>
        </p:spPr>
      </p:pic>
      <p:sp>
        <p:nvSpPr>
          <p:cNvPr id="5" name="Title 1"/>
          <p:cNvSpPr txBox="1">
            <a:spLocks/>
          </p:cNvSpPr>
          <p:nvPr/>
        </p:nvSpPr>
        <p:spPr>
          <a:xfrm>
            <a:off x="6594134" y="228600"/>
            <a:ext cx="5073564" cy="2326253"/>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400" dirty="0"/>
              <a:t>Why the difference between C# and F#?</a:t>
            </a:r>
          </a:p>
          <a:p>
            <a:endParaRPr lang="en-GB" sz="2400" dirty="0"/>
          </a:p>
          <a:p>
            <a:r>
              <a:rPr lang="en-GB" sz="2400" dirty="0"/>
              <a:t>In C#, there is nothing stopping you from creating cycles. In fact, you have to make a special effort to avoid them.</a:t>
            </a:r>
          </a:p>
          <a:p>
            <a:endParaRPr lang="en-GB" sz="2400" dirty="0"/>
          </a:p>
          <a:p>
            <a:r>
              <a:rPr lang="en-GB" sz="2400" dirty="0"/>
              <a:t>In F#, you can't easily create cycles at all.</a:t>
            </a:r>
          </a:p>
        </p:txBody>
      </p:sp>
    </p:spTree>
    <p:extLst>
      <p:ext uri="{BB962C8B-B14F-4D97-AF65-F5344CB8AC3E}">
        <p14:creationId xmlns:p14="http://schemas.microsoft.com/office/powerpoint/2010/main" val="35811222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589" y="146856"/>
            <a:ext cx="8132184" cy="6896091"/>
          </a:xfrm>
          <a:prstGeom prst="rect">
            <a:avLst/>
          </a:prstGeom>
        </p:spPr>
      </p:pic>
      <p:sp>
        <p:nvSpPr>
          <p:cNvPr id="6" name="TextBox 5"/>
          <p:cNvSpPr txBox="1"/>
          <p:nvPr/>
        </p:nvSpPr>
        <p:spPr>
          <a:xfrm>
            <a:off x="8578736" y="513373"/>
            <a:ext cx="3374322" cy="676980"/>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SpecFlow</a:t>
            </a:r>
            <a:r>
              <a:rPr lang="en-GB" sz="4399"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(C#)</a:t>
            </a:r>
          </a:p>
        </p:txBody>
      </p:sp>
    </p:spTree>
    <p:extLst>
      <p:ext uri="{BB962C8B-B14F-4D97-AF65-F5344CB8AC3E}">
        <p14:creationId xmlns:p14="http://schemas.microsoft.com/office/powerpoint/2010/main" val="42720502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236" y="129606"/>
            <a:ext cx="7954959" cy="6618526"/>
          </a:xfrm>
          <a:prstGeom prst="rect">
            <a:avLst/>
          </a:prstGeom>
        </p:spPr>
      </p:pic>
      <p:sp>
        <p:nvSpPr>
          <p:cNvPr id="5" name="TextBox 4"/>
          <p:cNvSpPr txBox="1"/>
          <p:nvPr/>
        </p:nvSpPr>
        <p:spPr>
          <a:xfrm>
            <a:off x="8610138" y="513373"/>
            <a:ext cx="3061027" cy="676951"/>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Light" pitchFamily="34" charset="0"/>
              </a:rPr>
              <a:t>TickFlow</a:t>
            </a:r>
            <a:r>
              <a:rPr lang="en-GB" sz="4399" b="1" dirty="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42021872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2121" y="668585"/>
            <a:ext cx="990427" cy="338476"/>
          </a:xfrm>
          <a:prstGeom prst="rect">
            <a:avLst/>
          </a:prstGeom>
          <a:noFill/>
        </p:spPr>
        <p:txBody>
          <a:bodyPr wrap="none" lIns="0" tIns="0" rIns="0" bIns="0" rtlCol="0">
            <a:spAutoFit/>
          </a:bodyPr>
          <a:lstStyle/>
          <a:p>
            <a:r>
              <a:rPr lang="en-GB" sz="2200" dirty="0" err="1">
                <a:gradFill>
                  <a:gsLst>
                    <a:gs pos="0">
                      <a:schemeClr val="tx1"/>
                    </a:gs>
                    <a:gs pos="86000">
                      <a:schemeClr val="tx1"/>
                    </a:gs>
                  </a:gsLst>
                  <a:lin ang="5400000" scaled="0"/>
                </a:gradFill>
                <a:latin typeface="Segoe Light" pitchFamily="34" charset="0"/>
              </a:rPr>
              <a:t>TickFlow</a:t>
            </a:r>
            <a:endParaRPr lang="en-GB" sz="2200" dirty="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79512" y="600730"/>
            <a:ext cx="12751023" cy="5656541"/>
          </a:xfrm>
          <a:prstGeom prst="rect">
            <a:avLst/>
          </a:prstGeom>
        </p:spPr>
      </p:pic>
      <p:sp>
        <p:nvSpPr>
          <p:cNvPr id="6" name="TextBox 5"/>
          <p:cNvSpPr txBox="1"/>
          <p:nvPr/>
        </p:nvSpPr>
        <p:spPr>
          <a:xfrm>
            <a:off x="9282122" y="228601"/>
            <a:ext cx="3198021" cy="338476"/>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Light" pitchFamily="34" charset="0"/>
              </a:rPr>
              <a:t>Microsoft Entity Framework</a:t>
            </a:r>
          </a:p>
        </p:txBody>
      </p:sp>
    </p:spTree>
    <p:extLst>
      <p:ext uri="{BB962C8B-B14F-4D97-AF65-F5344CB8AC3E}">
        <p14:creationId xmlns:p14="http://schemas.microsoft.com/office/powerpoint/2010/main" val="270189672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504" y="894701"/>
            <a:ext cx="11169050" cy="5318379"/>
          </a:xfrm>
        </p:spPr>
        <p:txBody>
          <a:bodyPr/>
          <a:lstStyle/>
          <a:p>
            <a:br>
              <a:rPr lang="en-GB" sz="3200" dirty="0">
                <a:latin typeface="Segoe UI Light" panose="020B0502040204020203" pitchFamily="34" charset="0"/>
              </a:rPr>
            </a:br>
            <a:r>
              <a:rPr lang="en-GB" sz="3200" dirty="0">
                <a:latin typeface="Segoe UI Light" panose="020B0502040204020203" pitchFamily="34" charset="0"/>
              </a:rPr>
              <a:t>In theory and in practice, unmoderated intra-component cycles are a disaster</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Language mechanisms that enforce acyclicity are “good”</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F# assumes cyclicity for OO</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F# 4.1 adds optional cyclicity across large scopes</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There are significant unresolved tensions here in the major industrial languages</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237371099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05340" y="831273"/>
            <a:ext cx="6539059" cy="4904295"/>
          </a:xfrm>
          <a:prstGeom prst="rect">
            <a:avLst/>
          </a:prstGeom>
          <a:ln>
            <a:noFill/>
          </a:ln>
        </p:spPr>
      </p:pic>
      <p:pic>
        <p:nvPicPr>
          <p:cNvPr id="3" name="Picture 2"/>
          <p:cNvPicPr>
            <a:picLocks noChangeAspect="1"/>
          </p:cNvPicPr>
          <p:nvPr/>
        </p:nvPicPr>
        <p:blipFill>
          <a:blip r:embed="rId3"/>
          <a:stretch>
            <a:fillRect/>
          </a:stretch>
        </p:blipFill>
        <p:spPr>
          <a:xfrm>
            <a:off x="-23801" y="831273"/>
            <a:ext cx="6539059" cy="4904295"/>
          </a:xfrm>
          <a:prstGeom prst="rect">
            <a:avLst/>
          </a:prstGeom>
          <a:ln>
            <a:noFill/>
          </a:ln>
        </p:spPr>
      </p:pic>
    </p:spTree>
    <p:extLst>
      <p:ext uri="{BB962C8B-B14F-4D97-AF65-F5344CB8AC3E}">
        <p14:creationId xmlns:p14="http://schemas.microsoft.com/office/powerpoint/2010/main" val="388123906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23030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740189" y="589672"/>
            <a:ext cx="6936722" cy="5202542"/>
          </a:xfrm>
          <a:prstGeom prst="rect">
            <a:avLst/>
          </a:prstGeom>
          <a:ln>
            <a:noFill/>
          </a:ln>
        </p:spPr>
      </p:pic>
      <p:pic>
        <p:nvPicPr>
          <p:cNvPr id="5" name="Picture 4"/>
          <p:cNvPicPr>
            <a:picLocks noChangeAspect="1"/>
          </p:cNvPicPr>
          <p:nvPr/>
        </p:nvPicPr>
        <p:blipFill>
          <a:blip r:embed="rId3"/>
          <a:stretch>
            <a:fillRect/>
          </a:stretch>
        </p:blipFill>
        <p:spPr>
          <a:xfrm>
            <a:off x="-504588" y="589672"/>
            <a:ext cx="6936722" cy="5202542"/>
          </a:xfrm>
          <a:prstGeom prst="rect">
            <a:avLst/>
          </a:prstGeom>
          <a:ln>
            <a:noFill/>
          </a:ln>
        </p:spPr>
      </p:pic>
    </p:spTree>
    <p:extLst>
      <p:ext uri="{BB962C8B-B14F-4D97-AF65-F5344CB8AC3E}">
        <p14:creationId xmlns:p14="http://schemas.microsoft.com/office/powerpoint/2010/main" val="83845001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67141"/>
            <a:ext cx="11169050" cy="1717137"/>
          </a:xfrm>
        </p:spPr>
        <p:txBody>
          <a:bodyPr/>
          <a:lstStyle/>
          <a:p>
            <a:r>
              <a:rPr lang="en-GB" sz="4799" dirty="0">
                <a:latin typeface="Segoe UI Light" panose="020B0502040204020203" pitchFamily="34" charset="0"/>
              </a:rPr>
              <a:t>Enter F# Active Patterns….</a:t>
            </a:r>
            <a:br>
              <a:rPr lang="en-GB" sz="4799" dirty="0">
                <a:latin typeface="Segoe UI Light" panose="020B0502040204020203" pitchFamily="34" charset="0"/>
              </a:rPr>
            </a:br>
            <a:br>
              <a:rPr lang="en-GB" sz="4799" dirty="0">
                <a:latin typeface="Segoe UI Light" panose="020B0502040204020203" pitchFamily="34" charset="0"/>
              </a:rPr>
            </a:br>
            <a:r>
              <a:rPr lang="en-GB" sz="2400" dirty="0">
                <a:latin typeface="Segoe UI Light" panose="020B0502040204020203" pitchFamily="34" charset="0"/>
              </a:rPr>
              <a:t>(Similar to Scala extractors, designed at the same time in loose cooperation)</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192127951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Active Patterns in F#</a:t>
            </a:r>
          </a:p>
        </p:txBody>
      </p:sp>
      <p:sp>
        <p:nvSpPr>
          <p:cNvPr id="3" name="Text Placeholder 2"/>
          <p:cNvSpPr>
            <a:spLocks noGrp="1"/>
          </p:cNvSpPr>
          <p:nvPr>
            <p:ph type="body" idx="1"/>
          </p:nvPr>
        </p:nvSpPr>
        <p:spPr>
          <a:xfrm>
            <a:off x="519250" y="1447865"/>
            <a:ext cx="11151916" cy="457048"/>
          </a:xfrm>
        </p:spPr>
        <p:txBody>
          <a:bodyPr/>
          <a:lstStyle/>
          <a:p>
            <a:endParaRPr lang="en-GB" dirty="0"/>
          </a:p>
        </p:txBody>
      </p:sp>
      <p:sp>
        <p:nvSpPr>
          <p:cNvPr id="4" name="Folded Corner 924687"/>
          <p:cNvSpPr>
            <a:spLocks noChangeArrowheads="1"/>
          </p:cNvSpPr>
          <p:nvPr/>
        </p:nvSpPr>
        <p:spPr bwMode="auto">
          <a:xfrm>
            <a:off x="1809721" y="3365521"/>
            <a:ext cx="7571303" cy="1712297"/>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a:p>
            <a:endParaRPr lang="en-GB" sz="1200" dirty="0">
              <a:latin typeface="Calibri"/>
              <a:ea typeface="Calibri"/>
              <a:cs typeface="Times New Roman"/>
            </a:endParaRPr>
          </a:p>
        </p:txBody>
      </p:sp>
      <p:sp>
        <p:nvSpPr>
          <p:cNvPr id="8" name="Folded Corner 924687"/>
          <p:cNvSpPr>
            <a:spLocks noChangeArrowheads="1"/>
          </p:cNvSpPr>
          <p:nvPr/>
        </p:nvSpPr>
        <p:spPr bwMode="auto">
          <a:xfrm>
            <a:off x="1809721" y="2089592"/>
            <a:ext cx="8643997" cy="803731"/>
          </a:xfrm>
          <a:prstGeom prst="foldedCorner">
            <a:avLst>
              <a:gd name="adj" fmla="val 12500"/>
            </a:avLst>
          </a:prstGeom>
          <a:solidFill>
            <a:schemeClr val="bg1"/>
          </a:solidFill>
          <a:ln w="15875" algn="ctr">
            <a:solidFill>
              <a:schemeClr val="tx1"/>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  (x:complex) = (</a:t>
            </a:r>
            <a:r>
              <a:rPr lang="en-GB" sz="2000" dirty="0" err="1">
                <a:latin typeface="Lucida Console"/>
                <a:ea typeface="Calibri"/>
                <a:cs typeface="Times New Roman"/>
              </a:rPr>
              <a:t>x.Real</a:t>
            </a:r>
            <a:r>
              <a:rPr lang="en-GB" sz="2000" dirty="0">
                <a:latin typeface="Lucida Console"/>
                <a:ea typeface="Calibri"/>
                <a:cs typeface="Times New Roman"/>
              </a:rPr>
              <a:t>, </a:t>
            </a:r>
            <a:r>
              <a:rPr lang="en-GB" sz="2000" dirty="0" err="1">
                <a:latin typeface="Lucida Console"/>
                <a:ea typeface="Calibri"/>
                <a:cs typeface="Times New Roman"/>
              </a:rPr>
              <a:t>x.Imaginary</a:t>
            </a:r>
            <a:r>
              <a:rPr lang="en-GB" sz="2000" dirty="0">
                <a:latin typeface="Lucida Console"/>
                <a:ea typeface="Calibri"/>
                <a:cs typeface="Times New Roman"/>
              </a:rPr>
              <a:t>)</a:t>
            </a:r>
            <a:endParaRPr lang="en-GB" sz="1200" dirty="0">
              <a:latin typeface="Calibri"/>
              <a:ea typeface="Calibri"/>
              <a:cs typeface="Times New Roman"/>
            </a:endParaRPr>
          </a:p>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(|Polar|) (x:complex) = (</a:t>
            </a:r>
            <a:r>
              <a:rPr lang="en-GB" sz="2000" dirty="0" err="1">
                <a:latin typeface="Lucida Console"/>
                <a:ea typeface="Calibri"/>
                <a:cs typeface="Times New Roman"/>
              </a:rPr>
              <a:t>x.Magnitude</a:t>
            </a:r>
            <a:r>
              <a:rPr lang="en-GB" sz="2000" dirty="0">
                <a:latin typeface="Lucida Console"/>
                <a:ea typeface="Calibri"/>
                <a:cs typeface="Times New Roman"/>
              </a:rPr>
              <a:t> , </a:t>
            </a:r>
            <a:r>
              <a:rPr lang="en-GB" sz="2000" dirty="0" err="1">
                <a:latin typeface="Lucida Console"/>
                <a:ea typeface="Calibri"/>
                <a:cs typeface="Times New Roman"/>
              </a:rPr>
              <a:t>x.Phase</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7" name="TextBox 6"/>
          <p:cNvSpPr txBox="1"/>
          <p:nvPr/>
        </p:nvSpPr>
        <p:spPr>
          <a:xfrm>
            <a:off x="6934741" y="1600200"/>
            <a:ext cx="3518977" cy="369332"/>
          </a:xfrm>
          <a:prstGeom prst="rect">
            <a:avLst/>
          </a:prstGeom>
          <a:noFill/>
        </p:spPr>
        <p:txBody>
          <a:bodyPr wrap="none" rtlCol="0">
            <a:spAutoFit/>
          </a:bodyPr>
          <a:lstStyle/>
          <a:p>
            <a:r>
              <a:rPr lang="en-GB" dirty="0"/>
              <a:t>Two views on  complex numbers</a:t>
            </a:r>
          </a:p>
        </p:txBody>
      </p:sp>
      <p:sp>
        <p:nvSpPr>
          <p:cNvPr id="9" name="Folded Corner 924687"/>
          <p:cNvSpPr>
            <a:spLocks noChangeArrowheads="1"/>
          </p:cNvSpPr>
          <p:nvPr/>
        </p:nvSpPr>
        <p:spPr bwMode="auto">
          <a:xfrm>
            <a:off x="1809720" y="3365521"/>
            <a:ext cx="5878532" cy="1712297"/>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Polar(r1,th1),Polar(r2,th2)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a:p>
            <a:r>
              <a:rPr lang="en-GB" sz="1200" dirty="0">
                <a:latin typeface="Calibri"/>
                <a:ea typeface="Calibri"/>
                <a:cs typeface="Times New Roman"/>
              </a:rPr>
              <a:t> </a:t>
            </a:r>
          </a:p>
        </p:txBody>
      </p:sp>
      <p:sp>
        <p:nvSpPr>
          <p:cNvPr id="11" name="Folded Corner 924687"/>
          <p:cNvSpPr>
            <a:spLocks noChangeArrowheads="1"/>
          </p:cNvSpPr>
          <p:nvPr/>
        </p:nvSpPr>
        <p:spPr bwMode="auto">
          <a:xfrm>
            <a:off x="1809720" y="3365521"/>
            <a:ext cx="6955750" cy="803731"/>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12" name="Folded Corner 924687"/>
          <p:cNvSpPr>
            <a:spLocks noChangeArrowheads="1"/>
          </p:cNvSpPr>
          <p:nvPr/>
        </p:nvSpPr>
        <p:spPr bwMode="auto">
          <a:xfrm>
            <a:off x="1809720" y="3365521"/>
            <a:ext cx="7725192" cy="803731"/>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(Polar(r1,th1)) (Polar(r2,th2))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p:txBody>
      </p:sp>
      <p:sp>
        <p:nvSpPr>
          <p:cNvPr id="13" name="Isosceles Triangle 12"/>
          <p:cNvSpPr/>
          <p:nvPr/>
        </p:nvSpPr>
        <p:spPr>
          <a:xfrm>
            <a:off x="3121868" y="5061860"/>
            <a:ext cx="1643074" cy="11372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p:cNvSpPr/>
          <p:nvPr/>
        </p:nvSpPr>
        <p:spPr>
          <a:xfrm>
            <a:off x="7122396" y="4988899"/>
            <a:ext cx="1643074" cy="1137265"/>
          </a:xfrm>
          <a:prstGeom prst="triangle">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5584343" y="5639184"/>
            <a:ext cx="900265" cy="439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a:off x="7122396" y="4988899"/>
            <a:ext cx="1643074" cy="1137265"/>
          </a:xfrm>
          <a:prstGeom prst="triangle">
            <a:avLst>
              <a:gd name="adj" fmla="val 5000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ular Callout 22"/>
          <p:cNvSpPr/>
          <p:nvPr/>
        </p:nvSpPr>
        <p:spPr>
          <a:xfrm>
            <a:off x="2421790" y="955973"/>
            <a:ext cx="2343152" cy="923330"/>
          </a:xfrm>
          <a:prstGeom prst="wedgeRectCallout">
            <a:avLst>
              <a:gd name="adj1" fmla="val -21526"/>
              <a:gd name="adj2" fmla="val 72104"/>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These tags are “active recognizer labels”</a:t>
            </a:r>
          </a:p>
        </p:txBody>
      </p:sp>
      <p:sp>
        <p:nvSpPr>
          <p:cNvPr id="24" name="Rectangular Callout 23"/>
          <p:cNvSpPr/>
          <p:nvPr/>
        </p:nvSpPr>
        <p:spPr>
          <a:xfrm>
            <a:off x="5313031" y="955973"/>
            <a:ext cx="2375222" cy="923330"/>
          </a:xfrm>
          <a:prstGeom prst="wedgeRectCallout">
            <a:avLst>
              <a:gd name="adj1" fmla="val -39172"/>
              <a:gd name="adj2" fmla="val 79841"/>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whole function is an “active recognizer”. </a:t>
            </a:r>
          </a:p>
        </p:txBody>
      </p:sp>
      <p:sp>
        <p:nvSpPr>
          <p:cNvPr id="25" name="Rectangular Callout 24"/>
          <p:cNvSpPr/>
          <p:nvPr/>
        </p:nvSpPr>
        <p:spPr>
          <a:xfrm>
            <a:off x="7122397" y="2719190"/>
            <a:ext cx="3331320" cy="646331"/>
          </a:xfrm>
          <a:prstGeom prst="wedgeRectCallout">
            <a:avLst>
              <a:gd name="adj1" fmla="val -25764"/>
              <a:gd name="adj2" fmla="val 4874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They are just ordinary functions with “banana names”</a:t>
            </a:r>
          </a:p>
        </p:txBody>
      </p:sp>
      <p:sp>
        <p:nvSpPr>
          <p:cNvPr id="26" name="Rectangular Callout 25"/>
          <p:cNvSpPr/>
          <p:nvPr/>
        </p:nvSpPr>
        <p:spPr>
          <a:xfrm>
            <a:off x="7122396" y="3846086"/>
            <a:ext cx="2375222" cy="1200329"/>
          </a:xfrm>
          <a:prstGeom prst="wedgeRectCallout">
            <a:avLst>
              <a:gd name="adj1" fmla="val -45855"/>
              <a:gd name="adj2" fmla="val -6068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use of active recognizer labels implicitly select and apply the function</a:t>
            </a:r>
          </a:p>
        </p:txBody>
      </p:sp>
      <p:sp>
        <p:nvSpPr>
          <p:cNvPr id="18" name="TextBox 17"/>
          <p:cNvSpPr txBox="1"/>
          <p:nvPr/>
        </p:nvSpPr>
        <p:spPr>
          <a:xfrm>
            <a:off x="5184251" y="5173160"/>
            <a:ext cx="1300356" cy="369332"/>
          </a:xfrm>
          <a:prstGeom prst="rect">
            <a:avLst/>
          </a:prstGeom>
          <a:noFill/>
        </p:spPr>
        <p:txBody>
          <a:bodyPr wrap="none" rtlCol="0">
            <a:spAutoFit/>
          </a:bodyPr>
          <a:lstStyle/>
          <a:p>
            <a:r>
              <a:rPr lang="en-GB" dirty="0">
                <a:latin typeface="Lucida Console"/>
                <a:ea typeface="Calibri"/>
                <a:cs typeface="Times New Roman"/>
              </a:rPr>
              <a:t>(|</a:t>
            </a:r>
            <a:r>
              <a:rPr lang="en-GB" dirty="0" err="1">
                <a:latin typeface="Lucida Console"/>
                <a:ea typeface="Calibri"/>
                <a:cs typeface="Times New Roman"/>
              </a:rPr>
              <a:t>Rect</a:t>
            </a:r>
            <a:r>
              <a:rPr lang="en-GB" dirty="0">
                <a:latin typeface="Lucida Console"/>
                <a:ea typeface="Calibri"/>
                <a:cs typeface="Times New Roman"/>
              </a:rPr>
              <a:t>|)</a:t>
            </a:r>
            <a:endParaRPr lang="en-GB" dirty="0"/>
          </a:p>
        </p:txBody>
      </p:sp>
      <p:sp>
        <p:nvSpPr>
          <p:cNvPr id="20" name="TextBox 19"/>
          <p:cNvSpPr txBox="1"/>
          <p:nvPr/>
        </p:nvSpPr>
        <p:spPr>
          <a:xfrm>
            <a:off x="5184251" y="5173160"/>
            <a:ext cx="1439818" cy="369332"/>
          </a:xfrm>
          <a:prstGeom prst="rect">
            <a:avLst/>
          </a:prstGeom>
          <a:noFill/>
        </p:spPr>
        <p:txBody>
          <a:bodyPr wrap="none" rtlCol="0">
            <a:spAutoFit/>
          </a:bodyPr>
          <a:lstStyle/>
          <a:p>
            <a:r>
              <a:rPr lang="en-GB" dirty="0">
                <a:latin typeface="Lucida Console"/>
                <a:ea typeface="Calibri"/>
                <a:cs typeface="Times New Roman"/>
              </a:rPr>
              <a:t>(|Polar|)</a:t>
            </a:r>
            <a:endParaRPr lang="en-GB" dirty="0"/>
          </a:p>
        </p:txBody>
      </p:sp>
    </p:spTree>
    <p:extLst>
      <p:ext uri="{BB962C8B-B14F-4D97-AF65-F5344CB8AC3E}">
        <p14:creationId xmlns:p14="http://schemas.microsoft.com/office/powerpoint/2010/main" val="28868619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2" grpId="0" animBg="1"/>
      <p:bldP spid="13" grpId="0" animBg="1"/>
      <p:bldP spid="15" grpId="0" animBg="1"/>
      <p:bldP spid="21" grpId="0" animBg="1"/>
      <p:bldP spid="24" grpId="0" animBg="1"/>
      <p:bldP spid="25" grpId="0" animBg="1"/>
      <p:bldP spid="26" grpId="0" animBg="1"/>
      <p:bldP spid="18" grpId="0"/>
      <p:bldP spid="20" grpId="0"/>
      <p:bldP spid="20"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6" name="Picture 2" descr="http://blogs.msdn.com/cfs-file.ashx/__key/communityserver-blogs-components-weblogfiles/00-00-01-39-71-metablogapi/0842.patterns_5F00_02D74B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212" y="1562100"/>
            <a:ext cx="8326858" cy="327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5590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831273" y="360218"/>
            <a:ext cx="10363200" cy="6647974"/>
          </a:xfrm>
          <a:prstGeom prst="rect">
            <a:avLst/>
          </a:prstGeom>
          <a:noFill/>
        </p:spPr>
        <p:txBody>
          <a:bodyPr wrap="square" lIns="0" tIns="0" rIns="0" bIns="0" rtlCol="0">
            <a:spAutoFit/>
          </a:bodyPr>
          <a:lstStyle/>
          <a:p>
            <a:r>
              <a:rPr lang="en-GB" sz="1600" dirty="0">
                <a:solidFill>
                  <a:srgbClr val="0000FF"/>
                </a:solidFill>
                <a:highlight>
                  <a:srgbClr val="FFFFFF"/>
                </a:highlight>
                <a:latin typeface="Consolas" panose="020B0609020204030204" pitchFamily="49" charset="0"/>
              </a:rPr>
              <a:t>module</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BasicPatterns</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(|Value|_|)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Const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TypeLambda</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(|Lambda|_|)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(|Application|_|)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IfThenElse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(|Let|_|)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LetRec</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NewRecord</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NewUnionCase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NewTuple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TupleGet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err="1">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29839808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273" y="360218"/>
            <a:ext cx="10363200" cy="5539978"/>
          </a:xfrm>
          <a:prstGeom prst="rect">
            <a:avLst/>
          </a:prstGeom>
          <a:noFill/>
        </p:spPr>
        <p:txBody>
          <a:bodyPr wrap="square" lIns="0" tIns="0" rIns="0" bIns="0" rtlCol="0">
            <a:spAutoFit/>
          </a:bodyPr>
          <a:lstStyle/>
          <a:p>
            <a:endParaRPr lang="en-GB" dirty="0">
              <a:solidFill>
                <a:srgbClr val="000000"/>
              </a:solidFill>
              <a:highlight>
                <a:srgbClr val="FFFFFF"/>
              </a:highlight>
              <a:latin typeface="Consolas" panose="020B0609020204030204" pitchFamily="49" charset="0"/>
            </a:endParaRPr>
          </a:p>
          <a:p>
            <a:r>
              <a:rPr lang="en-GB" dirty="0">
                <a:solidFill>
                  <a:srgbClr val="0000FF"/>
                </a:solidFill>
                <a:highlight>
                  <a:srgbClr val="FFFFFF"/>
                </a:highlight>
                <a:latin typeface="Consolas" panose="020B0609020204030204" pitchFamily="49" charset="0"/>
              </a:rPr>
              <a:t>    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Some(</a:t>
            </a:r>
            <a:r>
              <a:rPr lang="en-GB" dirty="0" err="1">
                <a:solidFill>
                  <a:srgbClr val="000000"/>
                </a:solidFill>
                <a:highlight>
                  <a:srgbClr val="FFFFFF"/>
                </a:highlight>
                <a:latin typeface="Consolas" panose="020B0609020204030204" pitchFamily="49" charset="0"/>
              </a:rPr>
              <a:t>t.CSharpKind</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t.Identifier</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IdentifierName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SyntaxKind.IdentifierName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SyntaxKind.QualifiedName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p:txBody>
      </p:sp>
    </p:spTree>
    <p:extLst>
      <p:ext uri="{BB962C8B-B14F-4D97-AF65-F5344CB8AC3E}">
        <p14:creationId xmlns:p14="http://schemas.microsoft.com/office/powerpoint/2010/main" val="363666948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102260"/>
          </a:xfrm>
        </p:spPr>
        <p:txBody>
          <a:bodyPr/>
          <a:lstStyle/>
          <a:p>
            <a:r>
              <a:rPr lang="en-GB" sz="4799" dirty="0">
                <a:latin typeface="Segoe UI Light" panose="020B0502040204020203" pitchFamily="34" charset="0"/>
              </a:rPr>
              <a:t>Relaxation Achieved </a:t>
            </a:r>
            <a:r>
              <a:rPr lang="en-GB" sz="4800" dirty="0">
                <a:solidFill>
                  <a:srgbClr val="59D01E"/>
                </a:solidFill>
                <a:latin typeface="Segoe UI Light" panose="020B0502040204020203" pitchFamily="34" charset="0"/>
              </a:rPr>
              <a:t>✔</a:t>
            </a:r>
            <a:br>
              <a:rPr lang="en-GB" sz="4799" dirty="0">
                <a:latin typeface="Segoe UI Light" panose="020B0502040204020203" pitchFamily="34" charset="0"/>
              </a:rPr>
            </a:br>
            <a:br>
              <a:rPr lang="en-GB" sz="4799" dirty="0">
                <a:latin typeface="Segoe UI Light" panose="020B0502040204020203" pitchFamily="34" charset="0"/>
              </a:rPr>
            </a:br>
            <a:r>
              <a:rPr lang="en-GB" sz="3200" dirty="0">
                <a:latin typeface="Segoe UI Light" panose="020B0502040204020203" pitchFamily="34" charset="0"/>
              </a:rPr>
              <a:t>An extremely useful mechanism that greatly expands the utility of pattern matching in the language while allowing abstraction</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Don’t leave home without them</a:t>
            </a:r>
            <a:endParaRPr lang="en-GB" sz="3200"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Pattern Matching</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Abstraction</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19910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Rectangular Callout 1"/>
          <p:cNvSpPr/>
          <p:nvPr/>
        </p:nvSpPr>
        <p:spPr bwMode="auto">
          <a:xfrm>
            <a:off x="2315688"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a:gradFill>
                  <a:gsLst>
                    <a:gs pos="0">
                      <a:srgbClr val="FFFFFF"/>
                    </a:gs>
                    <a:gs pos="100000">
                      <a:srgbClr val="FFFFFF"/>
                    </a:gs>
                  </a:gsLst>
                  <a:lin ang="5400000" scaled="0"/>
                </a:gradFill>
                <a:latin typeface="Segoe Light" pitchFamily="34" charset="0"/>
              </a:rPr>
              <a:t>In one large company, ~500 people work on tooling for this</a:t>
            </a:r>
          </a:p>
        </p:txBody>
      </p:sp>
      <p:sp>
        <p:nvSpPr>
          <p:cNvPr id="11" name="Rectangular Callout 10"/>
          <p:cNvSpPr/>
          <p:nvPr/>
        </p:nvSpPr>
        <p:spPr bwMode="auto">
          <a:xfrm>
            <a:off x="8203870"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a:gradFill>
                  <a:gsLst>
                    <a:gs pos="0">
                      <a:srgbClr val="FFFFFF"/>
                    </a:gs>
                    <a:gs pos="100000">
                      <a:srgbClr val="FFFFFF"/>
                    </a:gs>
                  </a:gsLst>
                  <a:lin ang="5400000" scaled="0"/>
                </a:gradFill>
                <a:latin typeface="Segoe Light" pitchFamily="34" charset="0"/>
              </a:rPr>
              <a:t>…and 5000+ people work on tooling for this</a:t>
            </a:r>
          </a:p>
        </p:txBody>
      </p:sp>
    </p:spTree>
    <p:extLst>
      <p:ext uri="{BB962C8B-B14F-4D97-AF65-F5344CB8AC3E}">
        <p14:creationId xmlns:p14="http://schemas.microsoft.com/office/powerpoint/2010/main" val="1808258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The Information Revolution</a:t>
            </a: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38" y="1447810"/>
            <a:ext cx="8047351" cy="40671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61614" y="177367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763560" y="4899687"/>
            <a:ext cx="339837" cy="184666"/>
          </a:xfrm>
          <a:prstGeom prst="rect">
            <a:avLst/>
          </a:prstGeom>
          <a:noFill/>
        </p:spPr>
        <p:txBody>
          <a:bodyPr wrap="none" lIns="0" tIns="0" rIns="0" bIns="0" rtlCol="0">
            <a:spAutoFit/>
          </a:bodyPr>
          <a:lstStyle/>
          <a:p>
            <a:r>
              <a:rPr lang="en-GB" sz="1200" b="1" dirty="0">
                <a:latin typeface="Helvetica" pitchFamily="34" charset="0"/>
              </a:rPr>
              <a:t>2012</a:t>
            </a:r>
          </a:p>
        </p:txBody>
      </p:sp>
      <p:sp>
        <p:nvSpPr>
          <p:cNvPr id="7" name="TextBox 6"/>
          <p:cNvSpPr txBox="1"/>
          <p:nvPr/>
        </p:nvSpPr>
        <p:spPr>
          <a:xfrm>
            <a:off x="10217325" y="4899687"/>
            <a:ext cx="339837" cy="184666"/>
          </a:xfrm>
          <a:prstGeom prst="rect">
            <a:avLst/>
          </a:prstGeom>
          <a:noFill/>
        </p:spPr>
        <p:txBody>
          <a:bodyPr wrap="none" lIns="0" tIns="0" rIns="0" bIns="0" rtlCol="0">
            <a:spAutoFit/>
          </a:bodyPr>
          <a:lstStyle/>
          <a:p>
            <a:r>
              <a:rPr lang="en-GB" sz="1200" b="1" dirty="0">
                <a:latin typeface="Helvetica" pitchFamily="34" charset="0"/>
              </a:rPr>
              <a:t>2013</a:t>
            </a:r>
          </a:p>
        </p:txBody>
      </p:sp>
      <p:sp>
        <p:nvSpPr>
          <p:cNvPr id="8" name="TextBox 7"/>
          <p:cNvSpPr txBox="1"/>
          <p:nvPr/>
        </p:nvSpPr>
        <p:spPr>
          <a:xfrm>
            <a:off x="9737161" y="5203865"/>
            <a:ext cx="383118" cy="184666"/>
          </a:xfrm>
          <a:prstGeom prst="rect">
            <a:avLst/>
          </a:prstGeom>
          <a:noFill/>
        </p:spPr>
        <p:txBody>
          <a:bodyPr wrap="none" lIns="0" tIns="0" rIns="0" bIns="0" rtlCol="0">
            <a:spAutoFit/>
          </a:bodyPr>
          <a:lstStyle/>
          <a:p>
            <a:r>
              <a:rPr lang="en-GB" sz="1200" b="1" dirty="0">
                <a:latin typeface="Helvetica" pitchFamily="34" charset="0"/>
              </a:rPr>
              <a:t>6,432</a:t>
            </a:r>
          </a:p>
        </p:txBody>
      </p:sp>
      <p:sp>
        <p:nvSpPr>
          <p:cNvPr id="9" name="TextBox 8"/>
          <p:cNvSpPr txBox="1"/>
          <p:nvPr/>
        </p:nvSpPr>
        <p:spPr>
          <a:xfrm>
            <a:off x="10199924" y="5203864"/>
            <a:ext cx="468077" cy="184666"/>
          </a:xfrm>
          <a:prstGeom prst="rect">
            <a:avLst/>
          </a:prstGeom>
          <a:noFill/>
        </p:spPr>
        <p:txBody>
          <a:bodyPr wrap="none" lIns="0" tIns="0" rIns="0" bIns="0" rtlCol="0">
            <a:spAutoFit/>
          </a:bodyPr>
          <a:lstStyle/>
          <a:p>
            <a:r>
              <a:rPr lang="en-GB" sz="1200" b="1" dirty="0">
                <a:latin typeface="Helvetica" pitchFamily="34" charset="0"/>
              </a:rPr>
              <a:t>10,537</a:t>
            </a:r>
          </a:p>
        </p:txBody>
      </p:sp>
    </p:spTree>
    <p:extLst>
      <p:ext uri="{BB962C8B-B14F-4D97-AF65-F5344CB8AC3E}">
        <p14:creationId xmlns:p14="http://schemas.microsoft.com/office/powerpoint/2010/main" val="245270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Segoe UI Light" panose="020B0502040204020203" pitchFamily="34" charset="0"/>
              </a:rPr>
              <a:t>We need to bring information </a:t>
            </a:r>
            <a:r>
              <a:rPr lang="en-GB" b="1" dirty="0">
                <a:latin typeface="Segoe UI Light" panose="020B0502040204020203" pitchFamily="34" charset="0"/>
              </a:rPr>
              <a:t>into</a:t>
            </a:r>
            <a:r>
              <a:rPr lang="en-GB" dirty="0">
                <a:latin typeface="Segoe UI Light" panose="020B0502040204020203" pitchFamily="34" charset="0"/>
              </a:rPr>
              <a:t> the language…</a:t>
            </a:r>
            <a:br>
              <a:rPr lang="en-GB" dirty="0">
                <a:latin typeface="Segoe UI Light" panose="020B0502040204020203" pitchFamily="34" charset="0"/>
              </a:rPr>
            </a:br>
            <a:br>
              <a:rPr lang="en-GB" dirty="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Paradigm Locator</a:t>
            </a:r>
          </a:p>
        </p:txBody>
      </p:sp>
      <p:graphicFrame>
        <p:nvGraphicFramePr>
          <p:cNvPr id="3" name="Diagram 2"/>
          <p:cNvGraphicFramePr/>
          <p:nvPr>
            <p:extLst/>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584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Segoe UI Light" panose="020B0502040204020203" pitchFamily="34" charset="0"/>
              </a:rPr>
              <a:t>Options</a:t>
            </a:r>
          </a:p>
          <a:p>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statically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dynamic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dynamically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static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solidFill>
                  <a:srgbClr val="FFFF00"/>
                </a:solidFill>
                <a:latin typeface="Segoe UI Light" panose="020B0502040204020203" pitchFamily="34" charset="0"/>
              </a:rPr>
              <a:t>apply moderated static typing </a:t>
            </a:r>
            <a:r>
              <a:rPr lang="en-US" sz="2000" b="1" dirty="0">
                <a:latin typeface="Segoe UI Light" panose="020B0502040204020203" pitchFamily="34" charset="0"/>
              </a:rPr>
              <a:t>much more broadly</a:t>
            </a:r>
            <a:endParaRPr lang="en-US" sz="2000" b="1" dirty="0">
              <a:solidFill>
                <a:srgbClr val="FFFF00"/>
              </a:solidFill>
              <a:latin typeface="Segoe UI Light" panose="020B0502040204020203" pitchFamily="34" charset="0"/>
            </a:endParaRPr>
          </a:p>
        </p:txBody>
      </p:sp>
    </p:spTree>
    <p:extLst>
      <p:ext uri="{BB962C8B-B14F-4D97-AF65-F5344CB8AC3E}">
        <p14:creationId xmlns:p14="http://schemas.microsoft.com/office/powerpoint/2010/main" val="264851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994392"/>
          </a:xfrm>
        </p:spPr>
        <p:txBody>
          <a:bodyPr/>
          <a:lstStyle/>
          <a:p>
            <a:r>
              <a:rPr lang="en-GB" sz="3600" dirty="0">
                <a:latin typeface="Segoe UI Light" panose="020B0502040204020203" pitchFamily="34" charset="0"/>
                <a:hlinkClick r:id="rId2"/>
              </a:rPr>
              <a:t>http://fsharp.github.io/FSharp.Data/images/csv.gif</a:t>
            </a:r>
            <a:r>
              <a:rPr lang="en-GB" sz="3600" dirty="0">
                <a:latin typeface="Segoe UI Light" panose="020B0502040204020203" pitchFamily="34" charset="0"/>
              </a:rPr>
              <a:t> </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hlinkClick r:id="rId3"/>
              </a:rPr>
              <a:t>http://fsharp.github.io/FSharp.Data/images/wb.gif</a:t>
            </a:r>
            <a:br>
              <a:rPr lang="en-GB" sz="3600" dirty="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28" y="1027220"/>
            <a:ext cx="11176000" cy="4985980"/>
          </a:xfrm>
        </p:spPr>
        <p:txBody>
          <a:bodyPr/>
          <a:lstStyle/>
          <a:p>
            <a:pPr algn="ctr"/>
            <a:r>
              <a:rPr lang="en-GB" sz="4000" b="1" dirty="0">
                <a:latin typeface="Segoe UI Light" panose="020B0502040204020203" pitchFamily="34" charset="0"/>
                <a:cs typeface="Segoe UI Light" panose="020B0502040204020203" pitchFamily="34" charset="0"/>
              </a:rPr>
              <a:t>Enter F# Type Providers….</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“Just like a library”</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rPr>
              <a:t>“</a:t>
            </a:r>
            <a:r>
              <a:rPr lang="en-GB" sz="2800" dirty="0">
                <a:latin typeface="Segoe UI Light" panose="020B0502040204020203" pitchFamily="34" charset="0"/>
                <a:cs typeface="Segoe UI Light" panose="020B0502040204020203" pitchFamily="34" charset="0"/>
              </a:rPr>
              <a:t>A design-time component that computes a space of types and methods on-demand…”</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“An adaptor between data/services and the .NET type system…”</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“On-demand, scalable compile-time provision of type/module definitions…”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234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623248"/>
          </a:xfrm>
        </p:spPr>
        <p:txBody>
          <a:bodyPr/>
          <a:lstStyle/>
          <a:p>
            <a:r>
              <a:rPr lang="en-GB" dirty="0">
                <a:latin typeface="Segoe UI Light" panose="020B0502040204020203" pitchFamily="34" charset="0"/>
              </a:rPr>
              <a:t>Theme #1 - Many Data Sources, One Mechanism</a:t>
            </a: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211"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3131" y="5039074"/>
            <a:ext cx="509755" cy="276999"/>
          </a:xfrm>
          <a:prstGeom prst="rect">
            <a:avLst/>
          </a:prstGeom>
          <a:solidFill>
            <a:schemeClr val="tx1"/>
          </a:solidFill>
        </p:spPr>
        <p:txBody>
          <a:bodyPr wrap="none" lIns="0" tIns="0" rIns="0" bIns="0" rtlCol="0">
            <a:spAutoFit/>
          </a:bodyPr>
          <a:lstStyle/>
          <a:p>
            <a:r>
              <a:rPr lang="en-GB" b="1" dirty="0">
                <a:solidFill>
                  <a:prstClr val="white"/>
                </a:solidFill>
                <a:latin typeface="Segoe UI Light" panose="020B0502040204020203" pitchFamily="34" charset="0"/>
                <a:cs typeface="Consolas" pitchFamily="49" charset="0"/>
              </a:rPr>
              <a:t>types</a:t>
            </a:r>
          </a:p>
        </p:txBody>
      </p:sp>
      <p:sp>
        <p:nvSpPr>
          <p:cNvPr id="2" name="Rectangle 1"/>
          <p:cNvSpPr/>
          <p:nvPr/>
        </p:nvSpPr>
        <p:spPr>
          <a:xfrm>
            <a:off x="5259072" y="3244335"/>
            <a:ext cx="1596912" cy="646331"/>
          </a:xfrm>
          <a:prstGeom prst="rect">
            <a:avLst/>
          </a:prstGeom>
        </p:spPr>
        <p:txBody>
          <a:bodyPr wrap="none">
            <a:spAutoFit/>
          </a:bodyPr>
          <a:lstStyle/>
          <a:p>
            <a:r>
              <a:rPr lang="en-GB" dirty="0">
                <a:solidFill>
                  <a:prstClr val="black"/>
                </a:solidFill>
                <a:latin typeface="Segoe UI Light" panose="020B0502040204020203" pitchFamily="34" charset="0"/>
              </a:rPr>
              <a:t>Segoe UI Light</a:t>
            </a:r>
          </a:p>
          <a:p>
            <a:endParaRPr lang="en-GB" dirty="0">
              <a:solidFill>
                <a:prstClr val="black"/>
              </a:solidFill>
              <a:latin typeface="Segoe UI Light" panose="020B0502040204020203" pitchFamily="34" charset="0"/>
            </a:endParaRPr>
          </a:p>
        </p:txBody>
      </p:sp>
    </p:spTree>
    <p:extLst>
      <p:ext uri="{BB962C8B-B14F-4D97-AF65-F5344CB8AC3E}">
        <p14:creationId xmlns:p14="http://schemas.microsoft.com/office/powerpoint/2010/main" val="165894470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SQL #1</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75</a:t>
            </a:fld>
            <a:endParaRPr lang="en-GB" sz="2100">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2194" y="1509982"/>
            <a:ext cx="11629628" cy="375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244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SQL #2</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76</a:t>
            </a:fld>
            <a:endParaRPr lang="en-GB" sz="210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045" y="1414031"/>
            <a:ext cx="10362079" cy="3785063"/>
          </a:xfrm>
          <a:prstGeom prst="rect">
            <a:avLst/>
          </a:prstGeom>
        </p:spPr>
      </p:pic>
    </p:spTree>
    <p:extLst>
      <p:ext uri="{BB962C8B-B14F-4D97-AF65-F5344CB8AC3E}">
        <p14:creationId xmlns:p14="http://schemas.microsoft.com/office/powerpoint/2010/main" val="43112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CSV</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77</a:t>
            </a:fld>
            <a:endParaRPr lang="en-GB" sz="2100">
              <a:solidFill>
                <a:srgbClr val="FFFFFF"/>
              </a:solidFill>
            </a:endParaRPr>
          </a:p>
        </p:txBody>
      </p:sp>
      <p:pic>
        <p:nvPicPr>
          <p:cNvPr id="2" name="Picture 1"/>
          <p:cNvPicPr>
            <a:picLocks noChangeAspect="1"/>
          </p:cNvPicPr>
          <p:nvPr/>
        </p:nvPicPr>
        <p:blipFill rotWithShape="1">
          <a:blip r:embed="rId2"/>
          <a:srcRect t="6565"/>
          <a:stretch/>
        </p:blipFill>
        <p:spPr>
          <a:xfrm>
            <a:off x="1065463" y="1637351"/>
            <a:ext cx="10822777" cy="5001447"/>
          </a:xfrm>
          <a:prstGeom prst="rect">
            <a:avLst/>
          </a:prstGeom>
        </p:spPr>
      </p:pic>
    </p:spTree>
    <p:extLst>
      <p:ext uri="{BB962C8B-B14F-4D97-AF65-F5344CB8AC3E}">
        <p14:creationId xmlns:p14="http://schemas.microsoft.com/office/powerpoint/2010/main" val="2266532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JSON</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78</a:t>
            </a:fld>
            <a:endParaRPr lang="en-GB" sz="2100">
              <a:solidFill>
                <a:srgbClr val="FFFFFF"/>
              </a:solidFill>
            </a:endParaRPr>
          </a:p>
        </p:txBody>
      </p:sp>
      <p:pic>
        <p:nvPicPr>
          <p:cNvPr id="2" name="Picture 1"/>
          <p:cNvPicPr>
            <a:picLocks noChangeAspect="1"/>
          </p:cNvPicPr>
          <p:nvPr/>
        </p:nvPicPr>
        <p:blipFill rotWithShape="1">
          <a:blip r:embed="rId2"/>
          <a:srcRect t="5831"/>
          <a:stretch/>
        </p:blipFill>
        <p:spPr>
          <a:xfrm>
            <a:off x="1117201" y="1446328"/>
            <a:ext cx="9925074" cy="5254021"/>
          </a:xfrm>
          <a:prstGeom prst="rect">
            <a:avLst/>
          </a:prstGeom>
        </p:spPr>
      </p:pic>
    </p:spTree>
    <p:extLst>
      <p:ext uri="{BB962C8B-B14F-4D97-AF65-F5344CB8AC3E}">
        <p14:creationId xmlns:p14="http://schemas.microsoft.com/office/powerpoint/2010/main" val="86782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XML</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79</a:t>
            </a:fld>
            <a:endParaRPr lang="en-GB" sz="2100">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9140" y="1819304"/>
            <a:ext cx="10928876" cy="194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16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a:latin typeface="Segoe UI Light" panose="020B0502040204020203" pitchFamily="34" charset="0"/>
                <a:ea typeface="Segoe UI Emoji" panose="020B0502040204020203" pitchFamily="34" charset="0"/>
                <a:cs typeface="Segoe UI Light" panose="020B0502040204020203" pitchFamily="34" charset="0"/>
              </a:rPr>
              <a:t>Then (2003)</a:t>
            </a:r>
            <a:br>
              <a:rPr lang="en-GB" sz="4000" dirty="0">
                <a:latin typeface="Segoe UI Light" panose="020B0502040204020203" pitchFamily="34" charset="0"/>
                <a:ea typeface="Segoe UI Emoji" panose="020B0502040204020203" pitchFamily="34" charset="0"/>
                <a:cs typeface="Segoe UI Light" panose="020B0502040204020203" pitchFamily="34" charset="0"/>
              </a:rPr>
            </a:br>
            <a:br>
              <a:rPr lang="en-GB" sz="4000" dirty="0">
                <a:latin typeface="Segoe UI Light" panose="020B0502040204020203" pitchFamily="34" charset="0"/>
                <a:ea typeface="Segoe UI Emoji"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Functional languages were isolated, non-interoperable, using their own VMs. Interop standards like C-calls, COM, CORBA, XML were a mess for language-integration. </a:t>
            </a:r>
            <a:b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br>
            <a:endParaRPr lang="en-GB" dirty="0">
              <a:latin typeface="Segoe UI Light" panose="020B0502040204020203" pitchFamily="34" charset="0"/>
              <a:ea typeface="Segoe UI Emoji"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a:latin typeface="Segoe UI Light" panose="020B0502040204020203" pitchFamily="34" charset="0"/>
                <a:cs typeface="Segoe UI Light" panose="020B0502040204020203" pitchFamily="34" charset="0"/>
              </a:rPr>
              <a:t>Hadoop</a:t>
            </a:r>
            <a:r>
              <a:rPr lang="en-GB" dirty="0">
                <a:latin typeface="Segoe UI Light" panose="020B0502040204020203" pitchFamily="34" charset="0"/>
                <a:cs typeface="Segoe UI Light" panose="020B0502040204020203" pitchFamily="34" charset="0"/>
              </a:rPr>
              <a:t>/Hive</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80</a:t>
            </a:fld>
            <a:endParaRPr lang="en-GB" sz="2100">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9399" y="1435997"/>
            <a:ext cx="11388299" cy="466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183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Web APIs</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81</a:t>
            </a:fld>
            <a:endParaRPr lang="en-GB" sz="2100">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2" y="1426389"/>
            <a:ext cx="11010807" cy="457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850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Entity Graphs</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82</a:t>
            </a:fld>
            <a:endParaRPr lang="en-GB" sz="2100">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4" y="1431933"/>
            <a:ext cx="11253558" cy="431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592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WSDL</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83</a:t>
            </a:fld>
            <a:endParaRPr lang="en-GB" sz="2100">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1115" y="1420706"/>
            <a:ext cx="11246588" cy="2679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813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R</a:t>
            </a: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26/10/2017</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84</a:t>
            </a:fld>
            <a:endParaRPr lang="en-GB" sz="2100">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3" y="1429244"/>
            <a:ext cx="11338934" cy="37148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1721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Theme #2 - Data at Multiple Scales</a:t>
            </a:r>
          </a:p>
        </p:txBody>
      </p:sp>
      <p:sp>
        <p:nvSpPr>
          <p:cNvPr id="3" name="Text Placeholder 2"/>
          <p:cNvSpPr>
            <a:spLocks noGrp="1"/>
          </p:cNvSpPr>
          <p:nvPr>
            <p:ph type="body" sz="quarter" idx="11"/>
          </p:nvPr>
        </p:nvSpPr>
        <p:spPr/>
        <p:txBody>
          <a:bodyPr>
            <a:normAutofit/>
          </a:bodyPr>
          <a:lstStyle/>
          <a:p>
            <a:r>
              <a:rPr lang="en-GB" dirty="0">
                <a:latin typeface="Segoe UI Light" panose="020B0502040204020203" pitchFamily="34" charset="0"/>
                <a:cs typeface="Segoe UI Light" panose="020B0502040204020203" pitchFamily="34" charset="0"/>
              </a:rPr>
              <a:t>From Everything to Individuals</a:t>
            </a:r>
          </a:p>
        </p:txBody>
      </p:sp>
      <p:sp>
        <p:nvSpPr>
          <p:cNvPr id="7" name="Folded Corner 6"/>
          <p:cNvSpPr/>
          <p:nvPr/>
        </p:nvSpPr>
        <p:spPr>
          <a:xfrm>
            <a:off x="1644651" y="2462936"/>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019819"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44651" y="3174894"/>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Models``</a:t>
            </a:r>
          </a:p>
        </p:txBody>
      </p:sp>
      <p:sp>
        <p:nvSpPr>
          <p:cNvPr id="11" name="Folded Corner 10"/>
          <p:cNvSpPr/>
          <p:nvPr/>
        </p:nvSpPr>
        <p:spPr>
          <a:xfrm>
            <a:off x="1644650" y="4026441"/>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Models``.Individuals.``Porsche</a:t>
            </a:r>
            <a:r>
              <a:rPr lang="en-GB" b="1" dirty="0">
                <a:solidFill>
                  <a:prstClr val="white"/>
                </a:solidFill>
                <a:latin typeface="Consolas" pitchFamily="49" charset="0"/>
                <a:cs typeface="Consolas" pitchFamily="49" charset="0"/>
              </a:rPr>
              <a:t> 911``</a:t>
            </a:r>
          </a:p>
        </p:txBody>
      </p:sp>
      <p:sp>
        <p:nvSpPr>
          <p:cNvPr id="9" name="Rectangular Callout 8"/>
          <p:cNvSpPr/>
          <p:nvPr/>
        </p:nvSpPr>
        <p:spPr>
          <a:xfrm>
            <a:off x="2792063"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8261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409521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63" y="742949"/>
            <a:ext cx="11072812" cy="3988784"/>
          </a:xfrm>
        </p:spPr>
        <p:txBody>
          <a:bodyPr/>
          <a:lstStyle/>
          <a:p>
            <a:pPr marL="85725" marR="0" lvl="4" algn="r" defTabSz="933007" rtl="0" eaLnBrk="1" fontAlgn="auto" latinLnBrk="0" hangingPunct="1">
              <a:lnSpc>
                <a:spcPct val="90000"/>
              </a:lnSpc>
              <a:spcBef>
                <a:spcPct val="20000"/>
              </a:spcBef>
              <a:spcAft>
                <a:spcPts val="0"/>
              </a:spcAft>
              <a:buClrTx/>
              <a:buSzPct val="90000"/>
              <a:buFontTx/>
              <a:buNone/>
              <a:tabLst/>
              <a:defRPr/>
            </a:pP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“The idea of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integrating internet-scale</a:t>
            </a:r>
            <a:r>
              <a:rPr kumimoji="0" lang="en-GB" sz="3600" b="1" i="1" u="none" strike="noStrike" kern="1200" cap="none" spc="0" normalizeH="0" noProof="0" dirty="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information services </a:t>
            </a:r>
            <a:r>
              <a:rPr kumimoji="0" lang="en-GB" sz="3600" b="0" i="1"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directly into the</a:t>
            </a:r>
            <a:r>
              <a:rPr kumimoji="0" lang="en-GB" sz="3600" b="0" i="1" u="none" strike="noStrike" kern="1200" cap="none" spc="0" normalizeH="0" noProof="0" dirty="0">
                <a:ln>
                  <a:noFill/>
                </a:ln>
                <a:solidFill>
                  <a:prstClr val="black"/>
                </a:solidFill>
                <a:effectLst/>
                <a:uLnTx/>
                <a:uFillTx/>
                <a:latin typeface="Segoe UI Light" panose="020B0502040204020203" pitchFamily="34" charset="0"/>
                <a:ea typeface="+mn-ea"/>
                <a:cs typeface="+mn-cs"/>
              </a:rPr>
              <a:t> </a:t>
            </a:r>
            <a:r>
              <a:rPr kumimoji="0" lang="en-GB" sz="3600" b="0" i="1"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program's variable and type space is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probably</a:t>
            </a:r>
            <a:r>
              <a:rPr kumimoji="0" lang="en-GB" sz="3600" b="0"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a:ln>
                  <a:noFill/>
                </a:ln>
                <a:solidFill>
                  <a:srgbClr val="00B050"/>
                </a:solidFill>
                <a:effectLst/>
                <a:uLnTx/>
                <a:uFillTx/>
                <a:latin typeface="Segoe UI Light" panose="020B0502040204020203" pitchFamily="34" charset="0"/>
                <a:ea typeface="+mn-ea"/>
                <a:cs typeface="+mn-cs"/>
              </a:rPr>
              <a:t>the most innovative programming language idea </a:t>
            </a:r>
            <a:r>
              <a:rPr kumimoji="0" lang="en-GB" sz="3600" b="0" i="1"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I’ve heard of in a decade</a:t>
            </a: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a:t>
            </a:r>
            <a:b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r>
              <a:rPr kumimoji="0" lang="en-GB" sz="3600" b="0" i="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Jim </a:t>
            </a:r>
            <a:r>
              <a:rPr kumimoji="0" lang="en-GB" sz="3600" b="0" i="0" u="none" strike="noStrike" kern="1200" cap="none" spc="0" normalizeH="0" baseline="0" noProof="0" dirty="0" err="1">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Cordy</a:t>
            </a:r>
            <a:r>
              <a:rPr kumimoji="0" lang="en-GB" sz="3600" b="0" i="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Queens U</a:t>
            </a:r>
            <a: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br>
              <a:rPr kumimoji="0" lang="en-GB" sz="3600" b="0" i="1"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600" kern="1200" dirty="0">
                <a:gradFill>
                  <a:gsLst>
                    <a:gs pos="0">
                      <a:prstClr val="black"/>
                    </a:gs>
                    <a:gs pos="86000">
                      <a:prstClr val="black"/>
                    </a:gs>
                  </a:gsLst>
                  <a:lin ang="5400000" scaled="0"/>
                </a:gradFill>
                <a:latin typeface="Segoe UI Light" panose="020B0502040204020203" pitchFamily="34" charset="0"/>
                <a:ea typeface="+mn-ea"/>
                <a:cs typeface="+mn-cs"/>
              </a:rPr>
              <a:t>Overly kind, but thought provoking!</a:t>
            </a:r>
            <a:endParaRPr kumimoji="0" lang="en-GB" sz="3600" b="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217687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51440"/>
          </a:xfrm>
        </p:spPr>
        <p:txBody>
          <a:bodyPr/>
          <a:lstStyle/>
          <a:p>
            <a:r>
              <a:rPr lang="en-GB" dirty="0">
                <a:latin typeface="Segoe UI Light" panose="020B0502040204020203" pitchFamily="34" charset="0"/>
              </a:rPr>
              <a:t>Relaxation Achieved</a:t>
            </a:r>
            <a:r>
              <a:rPr lang="en-GB" sz="4800" dirty="0">
                <a:solidFill>
                  <a:srgbClr val="59D01E"/>
                </a:solidFill>
                <a:latin typeface="Segoe UI Light" panose="020B0502040204020203" pitchFamily="34" charset="0"/>
              </a:rPr>
              <a:t> ✔</a:t>
            </a:r>
            <a:r>
              <a:rPr lang="en-GB" sz="4400" dirty="0">
                <a:solidFill>
                  <a:srgbClr val="59D01E"/>
                </a:solidFill>
                <a:latin typeface="Segoe UI Light" panose="020B0502040204020203" pitchFamily="34" charset="0"/>
              </a:rPr>
              <a:t> ✔</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F# Type Providers have been a hugely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X</a:t>
              </a:r>
              <a:endParaRPr lang="en-GB" sz="60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Y</a:t>
              </a:r>
              <a:endParaRPr lang="en-GB" sz="60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670101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Sync</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err="1">
                  <a:latin typeface="Segoe UI Light" panose="020B0502040204020203" pitchFamily="34" charset="0"/>
                  <a:cs typeface="Segoe UI Light" panose="020B0502040204020203" pitchFamily="34" charset="0"/>
                </a:rPr>
                <a:t>Async</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23987"/>
          </a:xfrm>
        </p:spPr>
        <p:txBody>
          <a:bodyPr/>
          <a:lstStyle/>
          <a:p>
            <a:r>
              <a:rPr lang="en-GB" sz="4000" dirty="0">
                <a:latin typeface="Segoe UI Light" panose="020B0502040204020203" pitchFamily="34" charset="0"/>
                <a:cs typeface="Segoe UI Light" panose="020B0502040204020203" pitchFamily="34" charset="0"/>
              </a:rPr>
              <a:t>The F# Approach (also Scala, Swift,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Embrace industry-standard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runtime layers, and influence them. Keep </a:t>
            </a:r>
            <a:r>
              <a:rPr lang="en-GB" sz="32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exosystem</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an appropriate distance. Design with end-to-end </a:t>
            </a:r>
            <a:r>
              <a:rPr lang="en-GB" sz="32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in mind. Compromise where needed.</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Numbers</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Numbers-with Units</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9957933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GPU</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t>CPU</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6" name="Title 3"/>
          <p:cNvSpPr>
            <a:spLocks noGrp="1"/>
          </p:cNvSpPr>
          <p:nvPr>
            <p:ph type="title"/>
          </p:nvPr>
        </p:nvSpPr>
        <p:spPr>
          <a:xfrm>
            <a:off x="503707" y="3972470"/>
            <a:ext cx="11176000" cy="387798"/>
          </a:xfrm>
        </p:spPr>
        <p:txBody>
          <a:bodyPr/>
          <a:lstStyle/>
          <a:p>
            <a:r>
              <a:rPr lang="en-GB" sz="2800" dirty="0">
                <a:latin typeface="Segoe UI Light" panose="020B0502040204020203" pitchFamily="34" charset="0"/>
                <a:hlinkClick r:id="rId2"/>
              </a:rPr>
              <a:t>http://fsharp.org/use/gpu</a:t>
            </a:r>
            <a:r>
              <a:rPr lang="en-GB" sz="2800" dirty="0">
                <a:latin typeface="Segoe UI Light" panose="020B0502040204020203" pitchFamily="34" charset="0"/>
              </a:rPr>
              <a:t> </a:t>
            </a:r>
            <a:r>
              <a:rPr lang="en-GB" sz="2800" dirty="0">
                <a:solidFill>
                  <a:srgbClr val="59D01E"/>
                </a:solidFill>
                <a:latin typeface="Segoe UI Light" panose="020B0502040204020203" pitchFamily="34" charset="0"/>
              </a:rPr>
              <a:t>✔</a:t>
            </a:r>
            <a:r>
              <a:rPr lang="en-GB" sz="2800" dirty="0">
                <a:latin typeface="Segoe UI Light" panose="020B0502040204020203" pitchFamily="34" charset="0"/>
              </a:rPr>
              <a:t> </a:t>
            </a:r>
          </a:p>
        </p:txBody>
      </p:sp>
      <p:graphicFrame>
        <p:nvGraphicFramePr>
          <p:cNvPr id="11" name="Diagram 10"/>
          <p:cNvGraphicFramePr/>
          <p:nvPr>
            <p:extLst>
              <p:ext uri="{D42A27DB-BD31-4B8C-83A1-F6EECF244321}">
                <p14:modId xmlns:p14="http://schemas.microsoft.com/office/powerpoint/2010/main" val="600447677"/>
              </p:ext>
            </p:extLst>
          </p:nvPr>
        </p:nvGraphicFramePr>
        <p:xfrm>
          <a:off x="3300376" y="4668858"/>
          <a:ext cx="5832075" cy="1803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792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11" grpId="0">
        <p:bldAsOne/>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40887"/>
          </a:xfrm>
        </p:spPr>
        <p:txBody>
          <a:bodyPr/>
          <a:lstStyle/>
          <a:p>
            <a:r>
              <a:rPr lang="en-GB" dirty="0">
                <a:latin typeface="Segoe UI Light" panose="020B0502040204020203" pitchFamily="34" charset="0"/>
              </a:rPr>
              <a:t>What’s Ahead?</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rPr>
              <a:t>Well, for me, many areas of tension in “</a:t>
            </a:r>
            <a:r>
              <a:rPr lang="en-GB" sz="3600" dirty="0" err="1">
                <a:latin typeface="Segoe UI Light" panose="020B0502040204020203" pitchFamily="34" charset="0"/>
              </a:rPr>
              <a:t>upstack</a:t>
            </a:r>
            <a:r>
              <a:rPr lang="en-GB" sz="3600" dirty="0">
                <a:latin typeface="Segoe UI Light" panose="020B0502040204020203" pitchFamily="34" charset="0"/>
              </a:rPr>
              <a:t>” language design have been resolved</a:t>
            </a:r>
            <a:br>
              <a:rPr lang="en-GB" sz="3600" dirty="0">
                <a:latin typeface="Segoe UI Light" panose="020B0502040204020203" pitchFamily="34" charset="0"/>
                <a:sym typeface="Wingdings" panose="05000000000000000000" pitchFamily="2" charset="2"/>
              </a:rPr>
            </a:b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But there are still some areas that bug me...</a:t>
            </a:r>
            <a:endParaRPr lang="en-GB" sz="3600" dirty="0">
              <a:latin typeface="Segoe UI Light" panose="020B0502040204020203" pitchFamily="34" charset="0"/>
            </a:endParaRPr>
          </a:p>
        </p:txBody>
      </p:sp>
    </p:spTree>
    <p:extLst>
      <p:ext uri="{BB962C8B-B14F-4D97-AF65-F5344CB8AC3E}">
        <p14:creationId xmlns:p14="http://schemas.microsoft.com/office/powerpoint/2010/main" val="93246462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t>REPL</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t>Distribution and Scale</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3" name="Title 3"/>
          <p:cNvSpPr>
            <a:spLocks noGrp="1"/>
          </p:cNvSpPr>
          <p:nvPr>
            <p:ph type="title"/>
          </p:nvPr>
        </p:nvSpPr>
        <p:spPr>
          <a:xfrm>
            <a:off x="247430" y="4138234"/>
            <a:ext cx="11176000" cy="623248"/>
          </a:xfrm>
        </p:spPr>
        <p:txBody>
          <a:bodyPr/>
          <a:lstStyle/>
          <a:p>
            <a:r>
              <a:rPr lang="en-GB" dirty="0">
                <a:latin typeface="Segoe UI Light" panose="020B0502040204020203" pitchFamily="34" charset="0"/>
                <a:hlinkClick r:id="rId2"/>
              </a:rPr>
              <a:t>http://m-brace.net</a:t>
            </a:r>
            <a:r>
              <a:rPr lang="en-GB" dirty="0">
                <a:latin typeface="Segoe UI Light" panose="020B0502040204020203" pitchFamily="34" charset="0"/>
              </a:rPr>
              <a:t> </a:t>
            </a:r>
            <a:endParaRPr lang="en-GB" sz="3600" dirty="0">
              <a:latin typeface="Segoe UI Light" panose="020B0502040204020203" pitchFamily="34" charset="0"/>
            </a:endParaRPr>
          </a:p>
        </p:txBody>
      </p:sp>
    </p:spTree>
    <p:extLst>
      <p:ext uri="{BB962C8B-B14F-4D97-AF65-F5344CB8AC3E}">
        <p14:creationId xmlns:p14="http://schemas.microsoft.com/office/powerpoint/2010/main" val="8055663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400" b="0" kern="1200" baseline="0" dirty="0"/>
                <a:t>Type Providers</a:t>
              </a:r>
              <a:endParaRPr lang="en-GB" sz="4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400" b="0" kern="1200" baseline="0" dirty="0"/>
                <a:t>Cross-compilation</a:t>
              </a:r>
              <a:endParaRPr lang="en-GB" sz="4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11" name="TextBox 10"/>
          <p:cNvSpPr txBox="1"/>
          <p:nvPr/>
        </p:nvSpPr>
        <p:spPr>
          <a:xfrm>
            <a:off x="304801" y="3940936"/>
            <a:ext cx="11608904" cy="677108"/>
          </a:xfrm>
          <a:prstGeom prst="rect">
            <a:avLst/>
          </a:prstGeom>
          <a:noFill/>
        </p:spPr>
        <p:txBody>
          <a:bodyPr wrap="square" lIns="0" tIns="0" rIns="0" bIns="0" rtlCol="0">
            <a:spAutoFit/>
          </a:bodyPr>
          <a:lstStyle/>
          <a:p>
            <a:pPr algn="ctr"/>
            <a:r>
              <a:rPr lang="en-GB" sz="44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e.g. My recent work on F# Type Provider SDK</a:t>
            </a:r>
            <a:endParaRPr lang="en-GB" sz="54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99539112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400" b="0" kern="1200" baseline="0" dirty="0"/>
                <a:t>Type-classes</a:t>
              </a:r>
              <a:endParaRPr lang="en-GB" sz="4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4400" b="0" kern="1200" baseline="0" dirty="0"/>
                <a:t>Object-orientation</a:t>
              </a:r>
              <a:endParaRPr lang="en-GB" sz="4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p>
        </p:txBody>
      </p:sp>
      <p:sp>
        <p:nvSpPr>
          <p:cNvPr id="11" name="TextBox 10"/>
          <p:cNvSpPr txBox="1"/>
          <p:nvPr/>
        </p:nvSpPr>
        <p:spPr>
          <a:xfrm>
            <a:off x="304801" y="3940936"/>
            <a:ext cx="11608904" cy="1354217"/>
          </a:xfrm>
          <a:prstGeom prst="rect">
            <a:avLst/>
          </a:prstGeom>
          <a:noFill/>
        </p:spPr>
        <p:txBody>
          <a:bodyPr wrap="square" lIns="0" tIns="0" rIns="0" bIns="0" rtlCol="0">
            <a:spAutoFit/>
          </a:bodyPr>
          <a:lstStyle/>
          <a:p>
            <a:pPr algn="ctr"/>
            <a:r>
              <a:rPr lang="en-GB" sz="44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e.g. Recent work preparing for F# 4.2 (note, not full type classes by any means!)</a:t>
            </a:r>
            <a:endParaRPr lang="en-GB" sz="54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43238304"/>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916417638"/>
              </p:ext>
            </p:extLst>
          </p:nvPr>
        </p:nvGraphicFramePr>
        <p:xfrm>
          <a:off x="519248" y="3300413"/>
          <a:ext cx="11084604" cy="3081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In Conclusion!</a:t>
            </a:r>
          </a:p>
        </p:txBody>
      </p:sp>
      <p:grpSp>
        <p:nvGrpSpPr>
          <p:cNvPr id="5" name="Group 4"/>
          <p:cNvGrpSpPr/>
          <p:nvPr/>
        </p:nvGrpSpPr>
        <p:grpSpPr>
          <a:xfrm>
            <a:off x="1314450" y="1491391"/>
            <a:ext cx="2475842" cy="820911"/>
            <a:chOff x="593457" y="490177"/>
            <a:chExt cx="10790217" cy="3082919"/>
          </a:xfrm>
        </p:grpSpPr>
        <p:grpSp>
          <p:nvGrpSpPr>
            <p:cNvPr id="6" name="Group 5"/>
            <p:cNvGrpSpPr/>
            <p:nvPr/>
          </p:nvGrpSpPr>
          <p:grpSpPr>
            <a:xfrm>
              <a:off x="593457"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Code</a:t>
                </a:r>
                <a:endParaRPr lang="en-GB" sz="1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Data</a:t>
                </a:r>
                <a:endParaRPr lang="en-GB" sz="14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10" name="Group 9"/>
          <p:cNvGrpSpPr/>
          <p:nvPr/>
        </p:nvGrpSpPr>
        <p:grpSpPr>
          <a:xfrm>
            <a:off x="5137944" y="851849"/>
            <a:ext cx="2475842" cy="820911"/>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Functional</a:t>
                </a:r>
                <a:endParaRPr lang="en-GB" sz="14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Objects</a:t>
                </a:r>
                <a:endParaRPr lang="en-GB" sz="14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15" name="Group 14"/>
          <p:cNvGrpSpPr/>
          <p:nvPr/>
        </p:nvGrpSpPr>
        <p:grpSpPr>
          <a:xfrm>
            <a:off x="4393276" y="2005199"/>
            <a:ext cx="2475842" cy="820911"/>
            <a:chOff x="593457" y="490177"/>
            <a:chExt cx="10790217" cy="3082919"/>
          </a:xfrm>
        </p:grpSpPr>
        <p:grpSp>
          <p:nvGrpSpPr>
            <p:cNvPr id="16" name="Group 15"/>
            <p:cNvGrpSpPr/>
            <p:nvPr/>
          </p:nvGrpSpPr>
          <p:grpSpPr>
            <a:xfrm>
              <a:off x="593457" y="490177"/>
              <a:ext cx="10790217" cy="3082919"/>
              <a:chOff x="633213" y="490177"/>
              <a:chExt cx="10790217" cy="3082919"/>
            </a:xfrm>
          </p:grpSpPr>
          <p:sp>
            <p:nvSpPr>
              <p:cNvPr id="18" name="Freeform 1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Open</a:t>
                </a:r>
                <a:endParaRPr lang="en-GB" sz="1400" kern="1200" dirty="0"/>
              </a:p>
            </p:txBody>
          </p:sp>
          <p:sp>
            <p:nvSpPr>
              <p:cNvPr id="19" name="Freeform 1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Enterprise</a:t>
                </a:r>
                <a:endParaRPr lang="en-GB" sz="1400" kern="1200" dirty="0"/>
              </a:p>
            </p:txBody>
          </p:sp>
        </p:grpSp>
        <p:sp>
          <p:nvSpPr>
            <p:cNvPr id="17" name="Left-Right Arrow 1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20" name="Group 19"/>
          <p:cNvGrpSpPr/>
          <p:nvPr/>
        </p:nvGrpSpPr>
        <p:grpSpPr>
          <a:xfrm>
            <a:off x="8811284" y="897839"/>
            <a:ext cx="2475842" cy="820911"/>
            <a:chOff x="593457" y="490177"/>
            <a:chExt cx="10790217" cy="3082919"/>
          </a:xfrm>
        </p:grpSpPr>
        <p:grpSp>
          <p:nvGrpSpPr>
            <p:cNvPr id="21" name="Group 20"/>
            <p:cNvGrpSpPr/>
            <p:nvPr/>
          </p:nvGrpSpPr>
          <p:grpSpPr>
            <a:xfrm>
              <a:off x="593457" y="490177"/>
              <a:ext cx="10790217" cy="3082919"/>
              <a:chOff x="633213" y="490177"/>
              <a:chExt cx="10790217" cy="3082919"/>
            </a:xfrm>
          </p:grpSpPr>
          <p:sp>
            <p:nvSpPr>
              <p:cNvPr id="23" name="Freeform 2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Sync</a:t>
                </a:r>
                <a:endParaRPr lang="en-GB" sz="1400" kern="1200" dirty="0"/>
              </a:p>
            </p:txBody>
          </p:sp>
          <p:sp>
            <p:nvSpPr>
              <p:cNvPr id="24" name="Freeform 2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err="1"/>
                  <a:t>Async</a:t>
                </a:r>
                <a:endParaRPr lang="en-GB" sz="1400" kern="1200" dirty="0"/>
              </a:p>
            </p:txBody>
          </p:sp>
        </p:grpSp>
        <p:sp>
          <p:nvSpPr>
            <p:cNvPr id="22" name="Left-Right Arrow 2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grpSp>
        <p:nvGrpSpPr>
          <p:cNvPr id="50" name="Group 49"/>
          <p:cNvGrpSpPr/>
          <p:nvPr/>
        </p:nvGrpSpPr>
        <p:grpSpPr>
          <a:xfrm>
            <a:off x="7885615" y="2102128"/>
            <a:ext cx="2475842" cy="820911"/>
            <a:chOff x="593457" y="490177"/>
            <a:chExt cx="10790217" cy="3082919"/>
          </a:xfrm>
        </p:grpSpPr>
        <p:grpSp>
          <p:nvGrpSpPr>
            <p:cNvPr id="51" name="Group 50"/>
            <p:cNvGrpSpPr/>
            <p:nvPr/>
          </p:nvGrpSpPr>
          <p:grpSpPr>
            <a:xfrm>
              <a:off x="593457" y="490177"/>
              <a:ext cx="10790217" cy="3082919"/>
              <a:chOff x="633213" y="490177"/>
              <a:chExt cx="10790217" cy="3082919"/>
            </a:xfrm>
          </p:grpSpPr>
          <p:sp>
            <p:nvSpPr>
              <p:cNvPr id="53" name="Freeform 5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a:t>…</a:t>
                </a:r>
                <a:endParaRPr lang="en-GB" sz="1400" kern="1200" dirty="0"/>
              </a:p>
            </p:txBody>
          </p:sp>
          <p:sp>
            <p:nvSpPr>
              <p:cNvPr id="54" name="Freeform 5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a:t>…</a:t>
                </a:r>
                <a:endParaRPr lang="en-GB" sz="1400" kern="1200" dirty="0"/>
              </a:p>
            </p:txBody>
          </p:sp>
        </p:grpSp>
        <p:sp>
          <p:nvSpPr>
            <p:cNvPr id="52" name="Left-Right Arrow 5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0098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46B5283-7C8A-45A2-BB35-1B9F0C0072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3DF18D3-7E95-4346-9BB3-71AB27DE435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8A72452F-C483-41DA-80B9-5CA298062A9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a:solidFill>
                  <a:schemeClr val="bg1"/>
                </a:solidFill>
              </a:rPr>
              <a:t>Thank you!!</a:t>
            </a:r>
            <a:br>
              <a:rPr lang="en-GB" sz="5899" dirty="0">
                <a:solidFill>
                  <a:schemeClr val="bg1"/>
                </a:solidFill>
              </a:rPr>
            </a:br>
            <a:br>
              <a:rPr lang="en-GB" sz="5899" dirty="0">
                <a:solidFill>
                  <a:schemeClr val="bg1"/>
                </a:solidFill>
              </a:rPr>
            </a:br>
            <a:br>
              <a:rPr lang="en-GB" sz="5899" dirty="0">
                <a:solidFill>
                  <a:schemeClr val="bg1"/>
                </a:solidFill>
              </a:rPr>
            </a:br>
            <a:r>
              <a:rPr lang="en-GB" sz="5899" dirty="0">
                <a:solidFill>
                  <a:schemeClr val="bg1"/>
                </a:solidFill>
              </a:rPr>
              <a:t>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33271</TotalTime>
  <Words>2021</Words>
  <Application>Microsoft Office PowerPoint</Application>
  <PresentationFormat>Widescreen</PresentationFormat>
  <Paragraphs>432</Paragraphs>
  <Slides>97</Slides>
  <Notes>1</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97</vt:i4>
      </vt:variant>
    </vt:vector>
  </HeadingPairs>
  <TitlesOfParts>
    <vt:vector size="120" baseType="lpstr">
      <vt:lpstr>Arial</vt:lpstr>
      <vt:lpstr>Calibri</vt:lpstr>
      <vt:lpstr>Candara</vt:lpstr>
      <vt:lpstr>Consolas</vt:lpstr>
      <vt:lpstr>Courier New</vt:lpstr>
      <vt:lpstr>Helvetica</vt:lpstr>
      <vt:lpstr>Lucida Console</vt:lpstr>
      <vt:lpstr>Segoe Light</vt:lpstr>
      <vt:lpstr>Segoe UI</vt:lpstr>
      <vt:lpstr>Segoe UI Emoji</vt:lpstr>
      <vt:lpstr>Segoe UI Light</vt:lpstr>
      <vt:lpstr>Times New Roman</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5_FSharp-teched-europe-2010-v2</vt:lpstr>
      <vt:lpstr>6_FSharp-teched-europe-2010-v2</vt:lpstr>
      <vt:lpstr>PowerPoint Presentation</vt:lpstr>
      <vt:lpstr>A Gentle Stroll Through the Land of Language Design and Delivery</vt:lpstr>
      <vt:lpstr>A starting position….  The great disputes of computer science should be struggled with  They are chances to make a better, simpler, more relaxed world as much as create opposing camps</vt:lpstr>
      <vt:lpstr>Not a new idea…</vt:lpstr>
      <vt:lpstr>You can of course take this too far  :)</vt:lpstr>
      <vt:lpstr>PowerPoint Presentation</vt:lpstr>
      <vt:lpstr>PowerPoint Presentation</vt:lpstr>
      <vt:lpstr>Then (2003)  Functional languages were isolated, non-interoperable, using their own VMs. Interop standards like C-calls, COM, CORBA, XML were a mess for language-integration.  </vt:lpstr>
      <vt:lpstr>The F# Approach (also Scala, Swift, …)  Embrace industry-standard runtime layers, and influence them. Keep exosystem at an appropriate distance. Design with end-to-end interop in mind. Compromise where needed.  </vt:lpstr>
      <vt:lpstr>Relaxation Achieved, 200% ✔  ✔ Today’s FP languages are immensely interoperable while staying true to FP principles.  ✔ F# type providers raise interop to a completely new level  ✖ Some tensions remain – not all functional techniques are easily implemented on industry standard VMs </vt:lpstr>
      <vt:lpstr>PowerPoint Presentation</vt:lpstr>
      <vt:lpstr>PowerPoint Presentation</vt:lpstr>
      <vt:lpstr>TL;DR – Where we are now</vt:lpstr>
      <vt:lpstr>F# shifted to open engineering in 2014  .NET Core shifted to open engineering in 2016  In three years, we’ve come a long way!  </vt:lpstr>
      <vt:lpstr>The F# Compiler – 500+ Pull Requests and rising  Where to Contribute?  See fsharp.github.io  </vt:lpstr>
      <vt:lpstr>The F# Language Design Process  github.com/fsharp/fslang-design github.com/fsharp/fslang-suggestions   </vt:lpstr>
      <vt:lpstr>F# 4.0  ✔ True shift to cross-platform open engineering ✔ Long laundry list of language items ✔ Normalized core library ✔ Type providers more powerful  ✔ Better debugging, tooling, performance ✔ ~20% compiler perf improvement</vt:lpstr>
      <vt:lpstr>F# 4.1  ✔ Optional large scope cycles more on this later) ✔ Result&lt;T,Error&gt; in standard library ✔ Unboxed (struct) tuples ✔ Unboxed (struct) records ✔ Unboxed (struct) unions  ✔ Morebits and pieces </vt:lpstr>
      <vt:lpstr>VSCode/Atom + Ionide =  Cross-Platform F# Editing Love </vt:lpstr>
      <vt:lpstr>F# and .NET Core (Linux, OSX, Windows)  dotnet new -lang F#  dotnet build  docs.microsoft.com/en-us/dotnet/core/   </vt:lpstr>
      <vt:lpstr>Fable!  fable.io  </vt:lpstr>
      <vt:lpstr>.NET Core is exciting</vt:lpstr>
      <vt:lpstr>F# on .NET Core is important</vt:lpstr>
      <vt:lpstr>F# and .NET Core is still evolving</vt:lpstr>
      <vt:lpstr>The F# Compiler Service  fsharp.github.io/FSharp.Compiler.Service </vt:lpstr>
      <vt:lpstr>Relaxation Achieved ✔  Enterprise Quality + Openness +  Community + Tooling +  Ecosystem + Evolution Path =  Goodness </vt:lpstr>
      <vt:lpstr>PowerPoint Presentation</vt:lpstr>
      <vt:lpstr>PowerPoint Presentation</vt:lpstr>
      <vt:lpstr>Then (2003)  In the 1990s functional languages were historically anti-OO  Even today any mention of objects gives some people an “urrgghhh…” reaction.  Modern Compiler Implementation with Standard ML - Chapter 14, Object Oriented Programming   object – to express a dislike or distaste for something   </vt:lpstr>
      <vt:lpstr>F# - Objects + Functional</vt:lpstr>
      <vt:lpstr>Objects</vt:lpstr>
      <vt:lpstr>The F# approach is to embrace objects, make them fit with the expression-oriented typed functional paradigm  especially for interop and software engineering purposes  but not embrace full “object-orientation” </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Positive Synthesis Achieved ✔  some limitations remain…  and there is one area in particular that’s worth discussing….</vt:lpstr>
      <vt:lpstr>PowerPoint Presentation</vt:lpstr>
      <vt:lpstr>Mixed OO/Functional Programming Has Won  Lambdas in C#, Java, C++, … Async monadic modality in C#, Javascript, PHP (Hack), … Function types in C#, TypeScript, … Generics in C#, Java, Visual Basic, … …</vt:lpstr>
      <vt:lpstr>… except where it hasn’t  Inheritance everywhere!!!  Nulls everywhere!!!  Circularities everywhere!!!! </vt:lpstr>
      <vt:lpstr>Unnecessary Circularities are Evil</vt:lpstr>
      <vt:lpstr>The C# approach to circularity</vt:lpstr>
      <vt:lpstr>The F# approach to circularity</vt:lpstr>
      <vt:lpstr>Let’s analyse some C# and F# projects</vt:lpstr>
      <vt:lpstr>Let’s analyse some C# and F# projects</vt:lpstr>
      <vt:lpstr>F# code has fewer top-level dependencies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 theory and in practice, unmoderated intra-component cycles are a disaster  Language mechanisms that enforce acyclicity are “good”  F# assumes cyclicity for OO  F# 4.1 adds optional cyclicity across large scopes  There are significant unresolved tensions here in the major industrial languages</vt:lpstr>
      <vt:lpstr>PowerPoint Presentation</vt:lpstr>
      <vt:lpstr>PowerPoint Presentation</vt:lpstr>
      <vt:lpstr>PowerPoint Presentation</vt:lpstr>
      <vt:lpstr>Enter F# Active Patterns….  (Similar to Scala extractors, designed at the same time in loose cooperation)</vt:lpstr>
      <vt:lpstr>Active Patterns in F#</vt:lpstr>
      <vt:lpstr>PowerPoint Presentation</vt:lpstr>
      <vt:lpstr>PowerPoint Presentation</vt:lpstr>
      <vt:lpstr>PowerPoint Presentation</vt:lpstr>
      <vt:lpstr>Relaxation Achieved ✔  An extremely useful mechanism that greatly expands the utility of pattern matching in the language while allowing abstraction  Don’t leave home without them</vt:lpstr>
      <vt:lpstr>PowerPoint Presentation</vt:lpstr>
      <vt:lpstr>We are living through an information revolution</vt:lpstr>
      <vt:lpstr>The Information Revolution</vt:lpstr>
      <vt:lpstr>We need to bring information into the language…  At internet-scale, strongly tooled, strongly typed</vt:lpstr>
      <vt:lpstr>Paradigm Locator</vt:lpstr>
      <vt:lpstr>http://fsharp.github.io/FSharp.Data/images/csv.gif   http://fsharp.github.io/FSharp.Data/images/wb.gif </vt:lpstr>
      <vt:lpstr>Enter F# Type Providers….  “Just like a library”  “A design-time component that computes a space of types and methods on-demand…”  “An adaptor between data/services and the .NET type system…”  “On-demand, scalable compile-time provision of type/module definitions…”  </vt:lpstr>
      <vt:lpstr>Theme #1 - Many Data Sources, One Mechanism</vt:lpstr>
      <vt:lpstr>SQL #1</vt:lpstr>
      <vt:lpstr>SQL #2</vt:lpstr>
      <vt:lpstr>CSV</vt:lpstr>
      <vt:lpstr>JSON</vt:lpstr>
      <vt:lpstr>XML</vt:lpstr>
      <vt:lpstr>Hadoop/Hive</vt:lpstr>
      <vt:lpstr>Web APIs</vt:lpstr>
      <vt:lpstr>Entity Graphs</vt:lpstr>
      <vt:lpstr>WSDL</vt:lpstr>
      <vt:lpstr>R</vt:lpstr>
      <vt:lpstr>Theme #2 - Data at Multiple Scales</vt:lpstr>
      <vt:lpstr>“The idea of integrating internet-scale information services directly into the program's variable and type space is probably the most innovative programming language idea I’ve heard of in a decade”    (Jim Cordy, Queens U)  Overly kind, but thought provoking!</vt:lpstr>
      <vt:lpstr>Relaxation Achieved ✔ ✔  F# Type Providers have been a hugely successful feature – their range of useful application is enormous.  They bring data and typed programming into synthesis like no other feature around</vt:lpstr>
      <vt:lpstr>PowerPoint Presentation</vt:lpstr>
      <vt:lpstr>PowerPoint Presentation</vt:lpstr>
      <vt:lpstr>PowerPoint Presentation</vt:lpstr>
      <vt:lpstr>http://fsharp.org/use/gpu ✔ </vt:lpstr>
      <vt:lpstr>What’s Ahead?  Well, for me, many areas of tension in “upstack” language design have been resolved  But there are still some areas that bug me...</vt:lpstr>
      <vt:lpstr>http://m-brace.net </vt:lpstr>
      <vt:lpstr>PowerPoint Presentation</vt:lpstr>
      <vt:lpstr>PowerPoint Presentation</vt:lpstr>
      <vt:lpstr>In Conclusion!</vt:lpstr>
      <vt:lpstr>Thank you!!   Questions?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552</cp:revision>
  <cp:lastPrinted>2010-05-11T05:02:34Z</cp:lastPrinted>
  <dcterms:created xsi:type="dcterms:W3CDTF">2010-11-09T11:20:14Z</dcterms:created>
  <dcterms:modified xsi:type="dcterms:W3CDTF">2017-10-26T11:17:10Z</dcterms:modified>
  <cp:category>TechEd Europe 2010</cp:category>
</cp:coreProperties>
</file>